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8" r:id="rId1"/>
    <p:sldMasterId id="2147484397" r:id="rId2"/>
  </p:sldMasterIdLst>
  <p:notesMasterIdLst>
    <p:notesMasterId r:id="rId20"/>
  </p:notesMasterIdLst>
  <p:handoutMasterIdLst>
    <p:handoutMasterId r:id="rId21"/>
  </p:handoutMasterIdLst>
  <p:sldIdLst>
    <p:sldId id="394" r:id="rId3"/>
    <p:sldId id="428" r:id="rId4"/>
    <p:sldId id="432" r:id="rId5"/>
    <p:sldId id="431" r:id="rId6"/>
    <p:sldId id="412" r:id="rId7"/>
    <p:sldId id="383" r:id="rId8"/>
    <p:sldId id="385" r:id="rId9"/>
    <p:sldId id="387" r:id="rId10"/>
    <p:sldId id="389" r:id="rId11"/>
    <p:sldId id="430" r:id="rId12"/>
    <p:sldId id="390" r:id="rId13"/>
    <p:sldId id="393" r:id="rId14"/>
    <p:sldId id="425" r:id="rId15"/>
    <p:sldId id="418" r:id="rId16"/>
    <p:sldId id="398" r:id="rId17"/>
    <p:sldId id="399" r:id="rId18"/>
    <p:sldId id="400" r:id="rId19"/>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Helvetica" charset="0"/>
        <a:ea typeface="MS PGothic" charset="0"/>
        <a:cs typeface="MS PGothic" charset="0"/>
      </a:defRPr>
    </a:lvl1pPr>
    <a:lvl2pPr marL="457200" algn="l" rtl="0" eaLnBrk="0" fontAlgn="base" hangingPunct="0">
      <a:spcBef>
        <a:spcPct val="0"/>
      </a:spcBef>
      <a:spcAft>
        <a:spcPct val="0"/>
      </a:spcAft>
      <a:defRPr sz="2400" kern="1200">
        <a:solidFill>
          <a:schemeClr val="tx1"/>
        </a:solidFill>
        <a:latin typeface="Helvetica" charset="0"/>
        <a:ea typeface="MS PGothic" charset="0"/>
        <a:cs typeface="MS PGothic" charset="0"/>
      </a:defRPr>
    </a:lvl2pPr>
    <a:lvl3pPr marL="914400" algn="l" rtl="0" eaLnBrk="0" fontAlgn="base" hangingPunct="0">
      <a:spcBef>
        <a:spcPct val="0"/>
      </a:spcBef>
      <a:spcAft>
        <a:spcPct val="0"/>
      </a:spcAft>
      <a:defRPr sz="2400" kern="1200">
        <a:solidFill>
          <a:schemeClr val="tx1"/>
        </a:solidFill>
        <a:latin typeface="Helvetica" charset="0"/>
        <a:ea typeface="MS PGothic" charset="0"/>
        <a:cs typeface="MS PGothic" charset="0"/>
      </a:defRPr>
    </a:lvl3pPr>
    <a:lvl4pPr marL="1371600" algn="l" rtl="0" eaLnBrk="0" fontAlgn="base" hangingPunct="0">
      <a:spcBef>
        <a:spcPct val="0"/>
      </a:spcBef>
      <a:spcAft>
        <a:spcPct val="0"/>
      </a:spcAft>
      <a:defRPr sz="2400" kern="1200">
        <a:solidFill>
          <a:schemeClr val="tx1"/>
        </a:solidFill>
        <a:latin typeface="Helvetica" charset="0"/>
        <a:ea typeface="MS PGothic" charset="0"/>
        <a:cs typeface="MS PGothic" charset="0"/>
      </a:defRPr>
    </a:lvl4pPr>
    <a:lvl5pPr marL="1828800" algn="l" rtl="0" eaLnBrk="0" fontAlgn="base" hangingPunct="0">
      <a:spcBef>
        <a:spcPct val="0"/>
      </a:spcBef>
      <a:spcAft>
        <a:spcPct val="0"/>
      </a:spcAft>
      <a:defRPr sz="2400" kern="1200">
        <a:solidFill>
          <a:schemeClr val="tx1"/>
        </a:solidFill>
        <a:latin typeface="Helvetica" charset="0"/>
        <a:ea typeface="MS PGothic" charset="0"/>
        <a:cs typeface="MS PGothic" charset="0"/>
      </a:defRPr>
    </a:lvl5pPr>
    <a:lvl6pPr marL="2286000" algn="l" defTabSz="457200" rtl="0" eaLnBrk="1" latinLnBrk="0" hangingPunct="1">
      <a:defRPr sz="2400" kern="1200">
        <a:solidFill>
          <a:schemeClr val="tx1"/>
        </a:solidFill>
        <a:latin typeface="Helvetica" charset="0"/>
        <a:ea typeface="MS PGothic" charset="0"/>
        <a:cs typeface="MS PGothic" charset="0"/>
      </a:defRPr>
    </a:lvl6pPr>
    <a:lvl7pPr marL="2743200" algn="l" defTabSz="457200" rtl="0" eaLnBrk="1" latinLnBrk="0" hangingPunct="1">
      <a:defRPr sz="2400" kern="1200">
        <a:solidFill>
          <a:schemeClr val="tx1"/>
        </a:solidFill>
        <a:latin typeface="Helvetica" charset="0"/>
        <a:ea typeface="MS PGothic" charset="0"/>
        <a:cs typeface="MS PGothic" charset="0"/>
      </a:defRPr>
    </a:lvl7pPr>
    <a:lvl8pPr marL="3200400" algn="l" defTabSz="457200" rtl="0" eaLnBrk="1" latinLnBrk="0" hangingPunct="1">
      <a:defRPr sz="2400" kern="1200">
        <a:solidFill>
          <a:schemeClr val="tx1"/>
        </a:solidFill>
        <a:latin typeface="Helvetica" charset="0"/>
        <a:ea typeface="MS PGothic" charset="0"/>
        <a:cs typeface="MS PGothic" charset="0"/>
      </a:defRPr>
    </a:lvl8pPr>
    <a:lvl9pPr marL="3657600" algn="l" defTabSz="457200" rtl="0" eaLnBrk="1" latinLnBrk="0" hangingPunct="1">
      <a:defRPr sz="2400" kern="1200">
        <a:solidFill>
          <a:schemeClr val="tx1"/>
        </a:solidFill>
        <a:latin typeface="Helvetica" charset="0"/>
        <a:ea typeface="MS PGothic" charset="0"/>
        <a:cs typeface="MS PGothic" charset="0"/>
      </a:defRPr>
    </a:lvl9pPr>
  </p:defaultTextStyle>
  <p:extLst>
    <p:ext uri="{EFAFB233-063F-42B5-8137-9DF3F51BA10A}">
      <p15:sldGuideLst xmlns:p15="http://schemas.microsoft.com/office/powerpoint/2012/main">
        <p15:guide id="1" orient="horz" pos="2112">
          <p15:clr>
            <a:srgbClr val="A4A3A4"/>
          </p15:clr>
        </p15:guide>
        <p15:guide id="2" pos="297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Solway" initials="S" lastIdx="2" clrIdx="0"/>
  <p:cmAuthor id="1" name="Strong Finish" initials="SF"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55C"/>
    <a:srgbClr val="0070C0"/>
    <a:srgbClr val="FB7A05"/>
    <a:srgbClr val="307CD8"/>
    <a:srgbClr val="474B78"/>
    <a:srgbClr val="DA1F28"/>
    <a:srgbClr val="F7C1A4"/>
    <a:srgbClr val="EB641B"/>
    <a:srgbClr val="D6E5F7"/>
    <a:srgbClr val="F2A4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0" autoAdjust="0"/>
    <p:restoredTop sz="93629" autoAdjust="0"/>
  </p:normalViewPr>
  <p:slideViewPr>
    <p:cSldViewPr>
      <p:cViewPr varScale="1">
        <p:scale>
          <a:sx n="92" d="100"/>
          <a:sy n="92" d="100"/>
        </p:scale>
        <p:origin x="2346" y="84"/>
      </p:cViewPr>
      <p:guideLst>
        <p:guide orient="horz" pos="2112"/>
        <p:guide pos="2976"/>
      </p:guideLst>
    </p:cSldViewPr>
  </p:slideViewPr>
  <p:outlineViewPr>
    <p:cViewPr>
      <p:scale>
        <a:sx n="33" d="100"/>
        <a:sy n="33" d="100"/>
      </p:scale>
      <p:origin x="0" y="21216"/>
    </p:cViewPr>
  </p:outlineViewPr>
  <p:notesTextViewPr>
    <p:cViewPr>
      <p:scale>
        <a:sx n="100" d="100"/>
        <a:sy n="100" d="100"/>
      </p:scale>
      <p:origin x="0" y="0"/>
    </p:cViewPr>
  </p:notesTextViewPr>
  <p:sorterViewPr>
    <p:cViewPr>
      <p:scale>
        <a:sx n="200" d="100"/>
        <a:sy n="200" d="100"/>
      </p:scale>
      <p:origin x="0" y="0"/>
    </p:cViewPr>
  </p:sorterViewPr>
  <p:notesViewPr>
    <p:cSldViewPr>
      <p:cViewPr>
        <p:scale>
          <a:sx n="75" d="100"/>
          <a:sy n="75" d="100"/>
        </p:scale>
        <p:origin x="1688" y="-39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ke Hall" userId="8524365d-56a5-4bcc-b545-875ac1057548" providerId="ADAL" clId="{26FD25B9-3A48-4256-8F53-340D2BB0C053}"/>
    <pc:docChg chg="modSld">
      <pc:chgData name="Ike Hall" userId="8524365d-56a5-4bcc-b545-875ac1057548" providerId="ADAL" clId="{26FD25B9-3A48-4256-8F53-340D2BB0C053}" dt="2025-10-06T02:47:29.966" v="7" actId="20577"/>
      <pc:docMkLst>
        <pc:docMk/>
      </pc:docMkLst>
      <pc:sldChg chg="modSp mod">
        <pc:chgData name="Ike Hall" userId="8524365d-56a5-4bcc-b545-875ac1057548" providerId="ADAL" clId="{26FD25B9-3A48-4256-8F53-340D2BB0C053}" dt="2025-10-06T02:47:29.966" v="7" actId="20577"/>
        <pc:sldMkLst>
          <pc:docMk/>
          <pc:sldMk cId="3208828248" sldId="428"/>
        </pc:sldMkLst>
        <pc:spChg chg="mod">
          <ac:chgData name="Ike Hall" userId="8524365d-56a5-4bcc-b545-875ac1057548" providerId="ADAL" clId="{26FD25B9-3A48-4256-8F53-340D2BB0C053}" dt="2025-10-06T02:47:29.966" v="7" actId="20577"/>
          <ac:spMkLst>
            <pc:docMk/>
            <pc:sldMk cId="3208828248" sldId="428"/>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95B1A-B262-4EDF-8801-50E933AB73B6}" type="doc">
      <dgm:prSet loTypeId="urn:microsoft.com/office/officeart/2005/8/layout/cycle2" loCatId="cycle" qsTypeId="urn:microsoft.com/office/officeart/2005/8/quickstyle/simple1" qsCatId="simple" csTypeId="urn:microsoft.com/office/officeart/2005/8/colors/colorful1#3" csCatId="colorful" phldr="1"/>
      <dgm:spPr/>
      <dgm:t>
        <a:bodyPr/>
        <a:lstStyle/>
        <a:p>
          <a:endParaRPr lang="en-CA"/>
        </a:p>
      </dgm:t>
    </dgm:pt>
    <dgm:pt modelId="{D0870A87-5F12-48CC-B54F-69891DC48059}">
      <dgm:prSet phldrT="[Text]" custT="1"/>
      <dgm:spPr/>
      <dgm:t>
        <a:bodyPr/>
        <a:lstStyle/>
        <a:p>
          <a:pPr>
            <a:lnSpc>
              <a:spcPct val="100000"/>
            </a:lnSpc>
            <a:spcBef>
              <a:spcPts val="0"/>
            </a:spcBef>
            <a:spcAft>
              <a:spcPts val="0"/>
            </a:spcAft>
          </a:pPr>
          <a:r>
            <a:rPr lang="en-CA" altLang="en-US" sz="3200" b="0" noProof="0" dirty="0">
              <a:latin typeface="Calibri" pitchFamily="34" charset="0"/>
            </a:rPr>
            <a:t> </a:t>
          </a:r>
          <a:r>
            <a:rPr lang="en-CA" altLang="en-US" sz="3200" b="0" noProof="0" dirty="0">
              <a:latin typeface="Calibri" pitchFamily="34" charset="0"/>
              <a:cs typeface="Calibri"/>
            </a:rPr>
            <a:t>Planning</a:t>
          </a:r>
          <a:endParaRPr lang="en-CA" sz="3200" b="0" dirty="0">
            <a:latin typeface="Calibri" pitchFamily="34" charset="0"/>
            <a:cs typeface="Calibri"/>
          </a:endParaRPr>
        </a:p>
      </dgm:t>
    </dgm:pt>
    <dgm:pt modelId="{4920D08B-BDD9-49F5-9744-705F55A9961C}" type="parTrans" cxnId="{9F1A3A4D-F575-4DB2-B1AC-691C74233480}">
      <dgm:prSet/>
      <dgm:spPr/>
      <dgm:t>
        <a:bodyPr/>
        <a:lstStyle/>
        <a:p>
          <a:pPr>
            <a:lnSpc>
              <a:spcPct val="100000"/>
            </a:lnSpc>
            <a:spcBef>
              <a:spcPts val="0"/>
            </a:spcBef>
            <a:spcAft>
              <a:spcPts val="0"/>
            </a:spcAft>
          </a:pPr>
          <a:endParaRPr lang="en-CA" sz="2800" b="0">
            <a:latin typeface="Calibri" pitchFamily="34" charset="0"/>
          </a:endParaRPr>
        </a:p>
      </dgm:t>
    </dgm:pt>
    <dgm:pt modelId="{1E94B018-D1AE-465E-834F-E73FCCEAD029}" type="sibTrans" cxnId="{9F1A3A4D-F575-4DB2-B1AC-691C74233480}">
      <dgm:prSet custT="1"/>
      <dgm:spPr/>
      <dgm:t>
        <a:bodyPr/>
        <a:lstStyle/>
        <a:p>
          <a:pPr>
            <a:lnSpc>
              <a:spcPct val="100000"/>
            </a:lnSpc>
            <a:spcBef>
              <a:spcPts val="0"/>
            </a:spcBef>
            <a:spcAft>
              <a:spcPts val="0"/>
            </a:spcAft>
          </a:pPr>
          <a:endParaRPr lang="en-CA" sz="2800" b="0" dirty="0">
            <a:latin typeface="Calibri" pitchFamily="34" charset="0"/>
          </a:endParaRPr>
        </a:p>
      </dgm:t>
    </dgm:pt>
    <dgm:pt modelId="{F47C9324-4AE5-4BB2-928E-1595B27455CF}">
      <dgm:prSet phldrT="[Text]" custT="1"/>
      <dgm:spPr/>
      <dgm:t>
        <a:bodyPr/>
        <a:lstStyle/>
        <a:p>
          <a:pPr>
            <a:lnSpc>
              <a:spcPct val="100000"/>
            </a:lnSpc>
            <a:spcBef>
              <a:spcPts val="0"/>
            </a:spcBef>
            <a:spcAft>
              <a:spcPts val="0"/>
            </a:spcAft>
          </a:pPr>
          <a:r>
            <a:rPr lang="en-US" sz="3000" b="0" dirty="0">
              <a:effectLst/>
              <a:latin typeface="Calibri" pitchFamily="34" charset="0"/>
              <a:cs typeface="Calibri"/>
            </a:rPr>
            <a:t>Supplier Involvement</a:t>
          </a:r>
          <a:endParaRPr lang="en-CA" sz="3000" b="0" dirty="0">
            <a:effectLst/>
            <a:latin typeface="Calibri" pitchFamily="34" charset="0"/>
            <a:cs typeface="Calibri"/>
          </a:endParaRPr>
        </a:p>
      </dgm:t>
    </dgm:pt>
    <dgm:pt modelId="{95B899F3-02E4-485B-A6DD-5045E605E877}" type="parTrans" cxnId="{A1486700-6DFC-40C1-B319-90CB32A8F9F9}">
      <dgm:prSet/>
      <dgm:spPr/>
      <dgm:t>
        <a:bodyPr/>
        <a:lstStyle/>
        <a:p>
          <a:pPr>
            <a:lnSpc>
              <a:spcPct val="100000"/>
            </a:lnSpc>
            <a:spcBef>
              <a:spcPts val="0"/>
            </a:spcBef>
            <a:spcAft>
              <a:spcPts val="0"/>
            </a:spcAft>
          </a:pPr>
          <a:endParaRPr lang="en-CA" sz="2800" b="0">
            <a:latin typeface="Calibri" pitchFamily="34" charset="0"/>
          </a:endParaRPr>
        </a:p>
      </dgm:t>
    </dgm:pt>
    <dgm:pt modelId="{BD9CBAE0-9281-4632-B0D5-2A13F753BC32}" type="sibTrans" cxnId="{A1486700-6DFC-40C1-B319-90CB32A8F9F9}">
      <dgm:prSet custT="1"/>
      <dgm:spPr/>
      <dgm:t>
        <a:bodyPr/>
        <a:lstStyle/>
        <a:p>
          <a:pPr>
            <a:lnSpc>
              <a:spcPct val="100000"/>
            </a:lnSpc>
            <a:spcBef>
              <a:spcPts val="0"/>
            </a:spcBef>
            <a:spcAft>
              <a:spcPts val="0"/>
            </a:spcAft>
          </a:pPr>
          <a:endParaRPr lang="en-CA" sz="2800" b="0" dirty="0">
            <a:latin typeface="Calibri" pitchFamily="34" charset="0"/>
          </a:endParaRPr>
        </a:p>
      </dgm:t>
    </dgm:pt>
    <dgm:pt modelId="{89CC5B13-C233-4A60-9F34-229EC16366D4}">
      <dgm:prSet phldrT="[Text]" custT="1"/>
      <dgm:spPr/>
      <dgm:t>
        <a:bodyPr/>
        <a:lstStyle/>
        <a:p>
          <a:pPr>
            <a:lnSpc>
              <a:spcPct val="100000"/>
            </a:lnSpc>
            <a:spcBef>
              <a:spcPts val="0"/>
            </a:spcBef>
            <a:spcAft>
              <a:spcPts val="0"/>
            </a:spcAft>
          </a:pPr>
          <a:r>
            <a:rPr lang="en-US" sz="2700" b="0" dirty="0">
              <a:effectLst/>
              <a:latin typeface="Calibri" pitchFamily="34" charset="0"/>
              <a:cs typeface="Calibri"/>
            </a:rPr>
            <a:t>Shortening Time of Individual Steps</a:t>
          </a:r>
          <a:endParaRPr lang="en-CA" sz="2700" b="0" dirty="0">
            <a:effectLst/>
            <a:latin typeface="Calibri" pitchFamily="34" charset="0"/>
            <a:cs typeface="Calibri"/>
          </a:endParaRPr>
        </a:p>
      </dgm:t>
    </dgm:pt>
    <dgm:pt modelId="{B7F35DFA-71EA-4BB6-8CF3-2CA70ADB6D6B}" type="parTrans" cxnId="{EB6C5680-130E-4FE1-8394-863FE66DF0AF}">
      <dgm:prSet/>
      <dgm:spPr/>
      <dgm:t>
        <a:bodyPr/>
        <a:lstStyle/>
        <a:p>
          <a:pPr>
            <a:lnSpc>
              <a:spcPct val="100000"/>
            </a:lnSpc>
            <a:spcBef>
              <a:spcPts val="0"/>
            </a:spcBef>
            <a:spcAft>
              <a:spcPts val="0"/>
            </a:spcAft>
          </a:pPr>
          <a:endParaRPr lang="en-CA" sz="2800" b="0">
            <a:latin typeface="Calibri" pitchFamily="34" charset="0"/>
          </a:endParaRPr>
        </a:p>
      </dgm:t>
    </dgm:pt>
    <dgm:pt modelId="{5F6EEDA2-4CE4-4D90-9678-4EE1811C57BD}" type="sibTrans" cxnId="{EB6C5680-130E-4FE1-8394-863FE66DF0AF}">
      <dgm:prSet custT="1"/>
      <dgm:spPr/>
      <dgm:t>
        <a:bodyPr/>
        <a:lstStyle/>
        <a:p>
          <a:pPr>
            <a:lnSpc>
              <a:spcPct val="100000"/>
            </a:lnSpc>
            <a:spcBef>
              <a:spcPts val="0"/>
            </a:spcBef>
            <a:spcAft>
              <a:spcPts val="0"/>
            </a:spcAft>
          </a:pPr>
          <a:endParaRPr lang="en-CA" sz="2800" b="0" dirty="0">
            <a:latin typeface="Calibri" pitchFamily="34" charset="0"/>
          </a:endParaRPr>
        </a:p>
      </dgm:t>
    </dgm:pt>
    <dgm:pt modelId="{6AA68A21-150D-44BB-ADA2-A94DFD9AD2A3}">
      <dgm:prSet phldrT="[Text]" custT="1"/>
      <dgm:spPr/>
      <dgm:t>
        <a:bodyPr/>
        <a:lstStyle/>
        <a:p>
          <a:pPr>
            <a:lnSpc>
              <a:spcPct val="100000"/>
            </a:lnSpc>
            <a:spcBef>
              <a:spcPts val="0"/>
            </a:spcBef>
            <a:spcAft>
              <a:spcPts val="0"/>
            </a:spcAft>
          </a:pPr>
          <a:r>
            <a:rPr lang="en-US" sz="2700" b="0" dirty="0">
              <a:effectLst/>
              <a:latin typeface="Calibri" pitchFamily="34" charset="0"/>
              <a:cs typeface="Calibri"/>
            </a:rPr>
            <a:t>Overlapping </a:t>
          </a:r>
        </a:p>
        <a:p>
          <a:pPr>
            <a:lnSpc>
              <a:spcPct val="100000"/>
            </a:lnSpc>
            <a:spcBef>
              <a:spcPts val="0"/>
            </a:spcBef>
            <a:spcAft>
              <a:spcPts val="0"/>
            </a:spcAft>
          </a:pPr>
          <a:r>
            <a:rPr lang="en-US" sz="2700" b="0" dirty="0">
              <a:effectLst/>
              <a:latin typeface="Calibri" pitchFamily="34" charset="0"/>
              <a:cs typeface="Calibri"/>
            </a:rPr>
            <a:t>Steps</a:t>
          </a:r>
          <a:endParaRPr lang="en-CA" sz="2700" b="0" dirty="0">
            <a:effectLst/>
            <a:latin typeface="Calibri" pitchFamily="34" charset="0"/>
            <a:cs typeface="Calibri"/>
          </a:endParaRPr>
        </a:p>
      </dgm:t>
    </dgm:pt>
    <dgm:pt modelId="{5477E973-EF69-4AE0-99CC-E1A2C0A8696F}" type="parTrans" cxnId="{2E409B62-08F7-454D-91AF-404144D696AB}">
      <dgm:prSet/>
      <dgm:spPr/>
      <dgm:t>
        <a:bodyPr/>
        <a:lstStyle/>
        <a:p>
          <a:pPr>
            <a:lnSpc>
              <a:spcPct val="100000"/>
            </a:lnSpc>
            <a:spcBef>
              <a:spcPts val="0"/>
            </a:spcBef>
            <a:spcAft>
              <a:spcPts val="0"/>
            </a:spcAft>
          </a:pPr>
          <a:endParaRPr lang="en-CA" sz="2800" b="0">
            <a:latin typeface="Calibri" pitchFamily="34" charset="0"/>
          </a:endParaRPr>
        </a:p>
      </dgm:t>
    </dgm:pt>
    <dgm:pt modelId="{E1CC30E3-C1FA-4E17-962F-A7139FCEA960}" type="sibTrans" cxnId="{2E409B62-08F7-454D-91AF-404144D696AB}">
      <dgm:prSet custT="1"/>
      <dgm:spPr/>
      <dgm:t>
        <a:bodyPr/>
        <a:lstStyle/>
        <a:p>
          <a:pPr>
            <a:lnSpc>
              <a:spcPct val="100000"/>
            </a:lnSpc>
            <a:spcBef>
              <a:spcPts val="0"/>
            </a:spcBef>
            <a:spcAft>
              <a:spcPts val="0"/>
            </a:spcAft>
          </a:pPr>
          <a:endParaRPr lang="en-CA" sz="2800" b="0" dirty="0">
            <a:latin typeface="Calibri" pitchFamily="34" charset="0"/>
          </a:endParaRPr>
        </a:p>
      </dgm:t>
    </dgm:pt>
    <dgm:pt modelId="{DF02A853-549A-48A2-98A5-48C9906F84F5}">
      <dgm:prSet phldrT="[Text]" custT="1"/>
      <dgm:spPr/>
      <dgm:t>
        <a:bodyPr/>
        <a:lstStyle/>
        <a:p>
          <a:pPr>
            <a:lnSpc>
              <a:spcPct val="100000"/>
            </a:lnSpc>
            <a:spcBef>
              <a:spcPts val="0"/>
            </a:spcBef>
            <a:spcAft>
              <a:spcPts val="0"/>
            </a:spcAft>
          </a:pPr>
          <a:r>
            <a:rPr lang="en-CA" sz="2700" b="0" dirty="0">
              <a:latin typeface="Calibri" pitchFamily="34" charset="0"/>
              <a:cs typeface="Calibri"/>
            </a:rPr>
            <a:t>Multifunctional Teams</a:t>
          </a:r>
        </a:p>
      </dgm:t>
    </dgm:pt>
    <dgm:pt modelId="{F0A42435-9FA1-4A35-AB14-948082790E3B}" type="parTrans" cxnId="{7B0BB148-A53C-429F-928D-0D8046164FC0}">
      <dgm:prSet/>
      <dgm:spPr/>
      <dgm:t>
        <a:bodyPr/>
        <a:lstStyle/>
        <a:p>
          <a:pPr>
            <a:lnSpc>
              <a:spcPct val="100000"/>
            </a:lnSpc>
            <a:spcBef>
              <a:spcPts val="0"/>
            </a:spcBef>
            <a:spcAft>
              <a:spcPts val="0"/>
            </a:spcAft>
          </a:pPr>
          <a:endParaRPr lang="en-CA" sz="2800" b="0">
            <a:latin typeface="Calibri" pitchFamily="34" charset="0"/>
          </a:endParaRPr>
        </a:p>
      </dgm:t>
    </dgm:pt>
    <dgm:pt modelId="{6BB316A7-708B-42B0-B662-7B581139EC05}" type="sibTrans" cxnId="{7B0BB148-A53C-429F-928D-0D8046164FC0}">
      <dgm:prSet custT="1"/>
      <dgm:spPr/>
      <dgm:t>
        <a:bodyPr/>
        <a:lstStyle/>
        <a:p>
          <a:pPr>
            <a:lnSpc>
              <a:spcPct val="100000"/>
            </a:lnSpc>
            <a:spcBef>
              <a:spcPts val="0"/>
            </a:spcBef>
            <a:spcAft>
              <a:spcPts val="0"/>
            </a:spcAft>
          </a:pPr>
          <a:endParaRPr lang="en-CA" sz="2800" b="0" dirty="0">
            <a:latin typeface="Calibri" pitchFamily="34" charset="0"/>
          </a:endParaRPr>
        </a:p>
      </dgm:t>
    </dgm:pt>
    <dgm:pt modelId="{20AE3B81-FC44-4C2C-8AC7-FB482F9CF56E}" type="pres">
      <dgm:prSet presAssocID="{36395B1A-B262-4EDF-8801-50E933AB73B6}" presName="cycle" presStyleCnt="0">
        <dgm:presLayoutVars>
          <dgm:dir/>
          <dgm:resizeHandles val="exact"/>
        </dgm:presLayoutVars>
      </dgm:prSet>
      <dgm:spPr/>
    </dgm:pt>
    <dgm:pt modelId="{5B519DAA-A572-4C38-B641-42C96E017A91}" type="pres">
      <dgm:prSet presAssocID="{D0870A87-5F12-48CC-B54F-69891DC48059}" presName="node" presStyleLbl="node1" presStyleIdx="0" presStyleCnt="5" custScaleX="206538" custScaleY="82343">
        <dgm:presLayoutVars>
          <dgm:bulletEnabled val="1"/>
        </dgm:presLayoutVars>
      </dgm:prSet>
      <dgm:spPr/>
    </dgm:pt>
    <dgm:pt modelId="{84C6B863-FD7F-4C0F-ABAD-E63A6A0BCD05}" type="pres">
      <dgm:prSet presAssocID="{1E94B018-D1AE-465E-834F-E73FCCEAD029}" presName="sibTrans" presStyleLbl="sibTrans2D1" presStyleIdx="0" presStyleCnt="5"/>
      <dgm:spPr/>
    </dgm:pt>
    <dgm:pt modelId="{40FB344E-2648-4E8B-934D-A75CA50E238F}" type="pres">
      <dgm:prSet presAssocID="{1E94B018-D1AE-465E-834F-E73FCCEAD029}" presName="connectorText" presStyleLbl="sibTrans2D1" presStyleIdx="0" presStyleCnt="5"/>
      <dgm:spPr/>
    </dgm:pt>
    <dgm:pt modelId="{934B5244-4918-42CA-90A5-3C5E942CAC94}" type="pres">
      <dgm:prSet presAssocID="{F47C9324-4AE5-4BB2-928E-1595B27455CF}" presName="node" presStyleLbl="node1" presStyleIdx="1" presStyleCnt="5" custScaleX="239180" custScaleY="92775" custRadScaleRad="126521" custRadScaleInc="15343">
        <dgm:presLayoutVars>
          <dgm:bulletEnabled val="1"/>
        </dgm:presLayoutVars>
      </dgm:prSet>
      <dgm:spPr/>
    </dgm:pt>
    <dgm:pt modelId="{47E16686-3945-4CA0-8490-251CD92BABC3}" type="pres">
      <dgm:prSet presAssocID="{BD9CBAE0-9281-4632-B0D5-2A13F753BC32}" presName="sibTrans" presStyleLbl="sibTrans2D1" presStyleIdx="1" presStyleCnt="5"/>
      <dgm:spPr/>
    </dgm:pt>
    <dgm:pt modelId="{F79A9FC8-046B-4749-812C-8E5FBEF27857}" type="pres">
      <dgm:prSet presAssocID="{BD9CBAE0-9281-4632-B0D5-2A13F753BC32}" presName="connectorText" presStyleLbl="sibTrans2D1" presStyleIdx="1" presStyleCnt="5"/>
      <dgm:spPr/>
    </dgm:pt>
    <dgm:pt modelId="{F17A4A1F-6E89-4018-B35C-4A685B286F91}" type="pres">
      <dgm:prSet presAssocID="{89CC5B13-C233-4A60-9F34-229EC16366D4}" presName="node" presStyleLbl="node1" presStyleIdx="2" presStyleCnt="5" custScaleX="264987" custScaleY="115790" custRadScaleRad="137232" custRadScaleInc="-43418">
        <dgm:presLayoutVars>
          <dgm:bulletEnabled val="1"/>
        </dgm:presLayoutVars>
      </dgm:prSet>
      <dgm:spPr/>
    </dgm:pt>
    <dgm:pt modelId="{B4FE82AD-073B-4541-A411-901B10B1C90D}" type="pres">
      <dgm:prSet presAssocID="{5F6EEDA2-4CE4-4D90-9678-4EE1811C57BD}" presName="sibTrans" presStyleLbl="sibTrans2D1" presStyleIdx="2" presStyleCnt="5" custScaleX="136700"/>
      <dgm:spPr/>
    </dgm:pt>
    <dgm:pt modelId="{28C10170-1FCF-46EE-BC05-3BB6ECFB6092}" type="pres">
      <dgm:prSet presAssocID="{5F6EEDA2-4CE4-4D90-9678-4EE1811C57BD}" presName="connectorText" presStyleLbl="sibTrans2D1" presStyleIdx="2" presStyleCnt="5"/>
      <dgm:spPr/>
    </dgm:pt>
    <dgm:pt modelId="{EE9915D6-954E-4BDE-9766-AF98D8804953}" type="pres">
      <dgm:prSet presAssocID="{6AA68A21-150D-44BB-ADA2-A94DFD9AD2A3}" presName="node" presStyleLbl="node1" presStyleIdx="3" presStyleCnt="5" custScaleX="222575" custScaleY="85481" custRadScaleRad="136878" custRadScaleInc="50568">
        <dgm:presLayoutVars>
          <dgm:bulletEnabled val="1"/>
        </dgm:presLayoutVars>
      </dgm:prSet>
      <dgm:spPr/>
    </dgm:pt>
    <dgm:pt modelId="{97213F8B-ED99-468A-9AAF-9A125BA4433E}" type="pres">
      <dgm:prSet presAssocID="{E1CC30E3-C1FA-4E17-962F-A7139FCEA960}" presName="sibTrans" presStyleLbl="sibTrans2D1" presStyleIdx="3" presStyleCnt="5"/>
      <dgm:spPr/>
    </dgm:pt>
    <dgm:pt modelId="{2542C794-59FB-4801-A230-02E7B0FDAF86}" type="pres">
      <dgm:prSet presAssocID="{E1CC30E3-C1FA-4E17-962F-A7139FCEA960}" presName="connectorText" presStyleLbl="sibTrans2D1" presStyleIdx="3" presStyleCnt="5"/>
      <dgm:spPr/>
    </dgm:pt>
    <dgm:pt modelId="{E6BB44F2-DF7F-413E-95B7-1E6195E5FF1D}" type="pres">
      <dgm:prSet presAssocID="{DF02A853-549A-48A2-98A5-48C9906F84F5}" presName="node" presStyleLbl="node1" presStyleIdx="4" presStyleCnt="5" custScaleX="240082" custScaleY="85555" custRadScaleRad="117249" custRadScaleInc="-17807">
        <dgm:presLayoutVars>
          <dgm:bulletEnabled val="1"/>
        </dgm:presLayoutVars>
      </dgm:prSet>
      <dgm:spPr/>
    </dgm:pt>
    <dgm:pt modelId="{B72012BE-3980-4F76-AB1A-37374434A66C}" type="pres">
      <dgm:prSet presAssocID="{6BB316A7-708B-42B0-B662-7B581139EC05}" presName="sibTrans" presStyleLbl="sibTrans2D1" presStyleIdx="4" presStyleCnt="5"/>
      <dgm:spPr/>
    </dgm:pt>
    <dgm:pt modelId="{D93E668E-D466-4D3D-9D4F-0DA9101184E7}" type="pres">
      <dgm:prSet presAssocID="{6BB316A7-708B-42B0-B662-7B581139EC05}" presName="connectorText" presStyleLbl="sibTrans2D1" presStyleIdx="4" presStyleCnt="5"/>
      <dgm:spPr/>
    </dgm:pt>
  </dgm:ptLst>
  <dgm:cxnLst>
    <dgm:cxn modelId="{A1486700-6DFC-40C1-B319-90CB32A8F9F9}" srcId="{36395B1A-B262-4EDF-8801-50E933AB73B6}" destId="{F47C9324-4AE5-4BB2-928E-1595B27455CF}" srcOrd="1" destOrd="0" parTransId="{95B899F3-02E4-485B-A6DD-5045E605E877}" sibTransId="{BD9CBAE0-9281-4632-B0D5-2A13F753BC32}"/>
    <dgm:cxn modelId="{2E409B62-08F7-454D-91AF-404144D696AB}" srcId="{36395B1A-B262-4EDF-8801-50E933AB73B6}" destId="{6AA68A21-150D-44BB-ADA2-A94DFD9AD2A3}" srcOrd="3" destOrd="0" parTransId="{5477E973-EF69-4AE0-99CC-E1A2C0A8696F}" sibTransId="{E1CC30E3-C1FA-4E17-962F-A7139FCEA960}"/>
    <dgm:cxn modelId="{EBE31645-8C35-FF4E-BDD4-ABFE460CEFA9}" type="presOf" srcId="{E1CC30E3-C1FA-4E17-962F-A7139FCEA960}" destId="{97213F8B-ED99-468A-9AAF-9A125BA4433E}" srcOrd="0" destOrd="0" presId="urn:microsoft.com/office/officeart/2005/8/layout/cycle2"/>
    <dgm:cxn modelId="{8B0EC267-85E9-1340-941E-C4B75DFA5993}" type="presOf" srcId="{5F6EEDA2-4CE4-4D90-9678-4EE1811C57BD}" destId="{B4FE82AD-073B-4541-A411-901B10B1C90D}" srcOrd="0" destOrd="0" presId="urn:microsoft.com/office/officeart/2005/8/layout/cycle2"/>
    <dgm:cxn modelId="{7B0BB148-A53C-429F-928D-0D8046164FC0}" srcId="{36395B1A-B262-4EDF-8801-50E933AB73B6}" destId="{DF02A853-549A-48A2-98A5-48C9906F84F5}" srcOrd="4" destOrd="0" parTransId="{F0A42435-9FA1-4A35-AB14-948082790E3B}" sibTransId="{6BB316A7-708B-42B0-B662-7B581139EC05}"/>
    <dgm:cxn modelId="{A163DE68-B3A2-C64E-8276-468D13D9C2CF}" type="presOf" srcId="{36395B1A-B262-4EDF-8801-50E933AB73B6}" destId="{20AE3B81-FC44-4C2C-8AC7-FB482F9CF56E}" srcOrd="0" destOrd="0" presId="urn:microsoft.com/office/officeart/2005/8/layout/cycle2"/>
    <dgm:cxn modelId="{7F0FC16B-6AB8-9547-9CF0-FCF6D717B07B}" type="presOf" srcId="{6BB316A7-708B-42B0-B662-7B581139EC05}" destId="{D93E668E-D466-4D3D-9D4F-0DA9101184E7}" srcOrd="1" destOrd="0" presId="urn:microsoft.com/office/officeart/2005/8/layout/cycle2"/>
    <dgm:cxn modelId="{9F1A3A4D-F575-4DB2-B1AC-691C74233480}" srcId="{36395B1A-B262-4EDF-8801-50E933AB73B6}" destId="{D0870A87-5F12-48CC-B54F-69891DC48059}" srcOrd="0" destOrd="0" parTransId="{4920D08B-BDD9-49F5-9744-705F55A9961C}" sibTransId="{1E94B018-D1AE-465E-834F-E73FCCEAD029}"/>
    <dgm:cxn modelId="{C427454D-2204-1C4F-AF00-7A4EB0BF8A98}" type="presOf" srcId="{BD9CBAE0-9281-4632-B0D5-2A13F753BC32}" destId="{F79A9FC8-046B-4749-812C-8E5FBEF27857}" srcOrd="1" destOrd="0" presId="urn:microsoft.com/office/officeart/2005/8/layout/cycle2"/>
    <dgm:cxn modelId="{CD17A46E-4DCE-CC41-A1C0-73F63D34E40C}" type="presOf" srcId="{6BB316A7-708B-42B0-B662-7B581139EC05}" destId="{B72012BE-3980-4F76-AB1A-37374434A66C}" srcOrd="0" destOrd="0" presId="urn:microsoft.com/office/officeart/2005/8/layout/cycle2"/>
    <dgm:cxn modelId="{6B55B375-F638-1648-9DE8-A3A3B859FE0B}" type="presOf" srcId="{D0870A87-5F12-48CC-B54F-69891DC48059}" destId="{5B519DAA-A572-4C38-B641-42C96E017A91}" srcOrd="0" destOrd="0" presId="urn:microsoft.com/office/officeart/2005/8/layout/cycle2"/>
    <dgm:cxn modelId="{2A674877-8609-4440-98A8-10BFEAAC810A}" type="presOf" srcId="{1E94B018-D1AE-465E-834F-E73FCCEAD029}" destId="{40FB344E-2648-4E8B-934D-A75CA50E238F}" srcOrd="1" destOrd="0" presId="urn:microsoft.com/office/officeart/2005/8/layout/cycle2"/>
    <dgm:cxn modelId="{EB6C5680-130E-4FE1-8394-863FE66DF0AF}" srcId="{36395B1A-B262-4EDF-8801-50E933AB73B6}" destId="{89CC5B13-C233-4A60-9F34-229EC16366D4}" srcOrd="2" destOrd="0" parTransId="{B7F35DFA-71EA-4BB6-8CF3-2CA70ADB6D6B}" sibTransId="{5F6EEDA2-4CE4-4D90-9678-4EE1811C57BD}"/>
    <dgm:cxn modelId="{23F4AC87-E0BF-DE45-A103-0B5CB9E1B6B0}" type="presOf" srcId="{BD9CBAE0-9281-4632-B0D5-2A13F753BC32}" destId="{47E16686-3945-4CA0-8490-251CD92BABC3}" srcOrd="0" destOrd="0" presId="urn:microsoft.com/office/officeart/2005/8/layout/cycle2"/>
    <dgm:cxn modelId="{5FA5E395-A2E6-1B4E-BA0A-C85B42DB0189}" type="presOf" srcId="{DF02A853-549A-48A2-98A5-48C9906F84F5}" destId="{E6BB44F2-DF7F-413E-95B7-1E6195E5FF1D}" srcOrd="0" destOrd="0" presId="urn:microsoft.com/office/officeart/2005/8/layout/cycle2"/>
    <dgm:cxn modelId="{13BA59AB-D64B-4D4F-9EBC-C41D00B0895B}" type="presOf" srcId="{89CC5B13-C233-4A60-9F34-229EC16366D4}" destId="{F17A4A1F-6E89-4018-B35C-4A685B286F91}" srcOrd="0" destOrd="0" presId="urn:microsoft.com/office/officeart/2005/8/layout/cycle2"/>
    <dgm:cxn modelId="{7BD4F1AD-0F40-7B44-B775-E221CDC18ED2}" type="presOf" srcId="{6AA68A21-150D-44BB-ADA2-A94DFD9AD2A3}" destId="{EE9915D6-954E-4BDE-9766-AF98D8804953}" srcOrd="0" destOrd="0" presId="urn:microsoft.com/office/officeart/2005/8/layout/cycle2"/>
    <dgm:cxn modelId="{B26C36BA-D44C-8047-BC1C-FD201B172D7C}" type="presOf" srcId="{E1CC30E3-C1FA-4E17-962F-A7139FCEA960}" destId="{2542C794-59FB-4801-A230-02E7B0FDAF86}" srcOrd="1" destOrd="0" presId="urn:microsoft.com/office/officeart/2005/8/layout/cycle2"/>
    <dgm:cxn modelId="{E9A066D7-650B-4542-BB8E-4FFE5B8EFA57}" type="presOf" srcId="{F47C9324-4AE5-4BB2-928E-1595B27455CF}" destId="{934B5244-4918-42CA-90A5-3C5E942CAC94}" srcOrd="0" destOrd="0" presId="urn:microsoft.com/office/officeart/2005/8/layout/cycle2"/>
    <dgm:cxn modelId="{A3FBD6E6-D57B-504A-8D79-2DCA7F599179}" type="presOf" srcId="{1E94B018-D1AE-465E-834F-E73FCCEAD029}" destId="{84C6B863-FD7F-4C0F-ABAD-E63A6A0BCD05}" srcOrd="0" destOrd="0" presId="urn:microsoft.com/office/officeart/2005/8/layout/cycle2"/>
    <dgm:cxn modelId="{A25461FA-1E63-8B4D-8F08-D5E1BB8D3F10}" type="presOf" srcId="{5F6EEDA2-4CE4-4D90-9678-4EE1811C57BD}" destId="{28C10170-1FCF-46EE-BC05-3BB6ECFB6092}" srcOrd="1" destOrd="0" presId="urn:microsoft.com/office/officeart/2005/8/layout/cycle2"/>
    <dgm:cxn modelId="{93702459-31C1-0641-861B-92CD5891AE5C}" type="presParOf" srcId="{20AE3B81-FC44-4C2C-8AC7-FB482F9CF56E}" destId="{5B519DAA-A572-4C38-B641-42C96E017A91}" srcOrd="0" destOrd="0" presId="urn:microsoft.com/office/officeart/2005/8/layout/cycle2"/>
    <dgm:cxn modelId="{755D1A61-1BDA-E946-9E76-67150A1F5655}" type="presParOf" srcId="{20AE3B81-FC44-4C2C-8AC7-FB482F9CF56E}" destId="{84C6B863-FD7F-4C0F-ABAD-E63A6A0BCD05}" srcOrd="1" destOrd="0" presId="urn:microsoft.com/office/officeart/2005/8/layout/cycle2"/>
    <dgm:cxn modelId="{464040C7-BCBC-D741-8C4C-0A9D882DAB31}" type="presParOf" srcId="{84C6B863-FD7F-4C0F-ABAD-E63A6A0BCD05}" destId="{40FB344E-2648-4E8B-934D-A75CA50E238F}" srcOrd="0" destOrd="0" presId="urn:microsoft.com/office/officeart/2005/8/layout/cycle2"/>
    <dgm:cxn modelId="{B784F36D-D5D9-9F49-A533-EE57C64AA6BB}" type="presParOf" srcId="{20AE3B81-FC44-4C2C-8AC7-FB482F9CF56E}" destId="{934B5244-4918-42CA-90A5-3C5E942CAC94}" srcOrd="2" destOrd="0" presId="urn:microsoft.com/office/officeart/2005/8/layout/cycle2"/>
    <dgm:cxn modelId="{C721C431-6755-2642-B679-6B674C874D68}" type="presParOf" srcId="{20AE3B81-FC44-4C2C-8AC7-FB482F9CF56E}" destId="{47E16686-3945-4CA0-8490-251CD92BABC3}" srcOrd="3" destOrd="0" presId="urn:microsoft.com/office/officeart/2005/8/layout/cycle2"/>
    <dgm:cxn modelId="{DBDB2EB3-54E8-9A44-99E9-8B783E94BD08}" type="presParOf" srcId="{47E16686-3945-4CA0-8490-251CD92BABC3}" destId="{F79A9FC8-046B-4749-812C-8E5FBEF27857}" srcOrd="0" destOrd="0" presId="urn:microsoft.com/office/officeart/2005/8/layout/cycle2"/>
    <dgm:cxn modelId="{BC596AA7-97D7-F147-BE19-E271AE522121}" type="presParOf" srcId="{20AE3B81-FC44-4C2C-8AC7-FB482F9CF56E}" destId="{F17A4A1F-6E89-4018-B35C-4A685B286F91}" srcOrd="4" destOrd="0" presId="urn:microsoft.com/office/officeart/2005/8/layout/cycle2"/>
    <dgm:cxn modelId="{2B86C37D-9658-A744-9554-122C6095686B}" type="presParOf" srcId="{20AE3B81-FC44-4C2C-8AC7-FB482F9CF56E}" destId="{B4FE82AD-073B-4541-A411-901B10B1C90D}" srcOrd="5" destOrd="0" presId="urn:microsoft.com/office/officeart/2005/8/layout/cycle2"/>
    <dgm:cxn modelId="{3562ECC7-4C72-8645-89F8-0F8F8CF801F2}" type="presParOf" srcId="{B4FE82AD-073B-4541-A411-901B10B1C90D}" destId="{28C10170-1FCF-46EE-BC05-3BB6ECFB6092}" srcOrd="0" destOrd="0" presId="urn:microsoft.com/office/officeart/2005/8/layout/cycle2"/>
    <dgm:cxn modelId="{C0742367-01F2-9245-BEBD-AB1B51D9E3F7}" type="presParOf" srcId="{20AE3B81-FC44-4C2C-8AC7-FB482F9CF56E}" destId="{EE9915D6-954E-4BDE-9766-AF98D8804953}" srcOrd="6" destOrd="0" presId="urn:microsoft.com/office/officeart/2005/8/layout/cycle2"/>
    <dgm:cxn modelId="{DE444680-C7C4-224C-A010-C2DC2F007E75}" type="presParOf" srcId="{20AE3B81-FC44-4C2C-8AC7-FB482F9CF56E}" destId="{97213F8B-ED99-468A-9AAF-9A125BA4433E}" srcOrd="7" destOrd="0" presId="urn:microsoft.com/office/officeart/2005/8/layout/cycle2"/>
    <dgm:cxn modelId="{F929855A-F082-064F-8846-0809FBBBE756}" type="presParOf" srcId="{97213F8B-ED99-468A-9AAF-9A125BA4433E}" destId="{2542C794-59FB-4801-A230-02E7B0FDAF86}" srcOrd="0" destOrd="0" presId="urn:microsoft.com/office/officeart/2005/8/layout/cycle2"/>
    <dgm:cxn modelId="{8313620D-F3C7-F04D-B1F2-31B5BDEC3ACF}" type="presParOf" srcId="{20AE3B81-FC44-4C2C-8AC7-FB482F9CF56E}" destId="{E6BB44F2-DF7F-413E-95B7-1E6195E5FF1D}" srcOrd="8" destOrd="0" presId="urn:microsoft.com/office/officeart/2005/8/layout/cycle2"/>
    <dgm:cxn modelId="{C4F85BE0-A5C1-104A-9EF0-FE48B56B663E}" type="presParOf" srcId="{20AE3B81-FC44-4C2C-8AC7-FB482F9CF56E}" destId="{B72012BE-3980-4F76-AB1A-37374434A66C}" srcOrd="9" destOrd="0" presId="urn:microsoft.com/office/officeart/2005/8/layout/cycle2"/>
    <dgm:cxn modelId="{BF14D7C8-949B-8243-907E-42395D7144BF}" type="presParOf" srcId="{B72012BE-3980-4F76-AB1A-37374434A66C}" destId="{D93E668E-D466-4D3D-9D4F-0DA9101184E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939E9E-0AAF-4054-A461-59BF143ACE9C}" type="doc">
      <dgm:prSet loTypeId="urn:microsoft.com/office/officeart/2005/8/layout/hProcess9" loCatId="process" qsTypeId="urn:microsoft.com/office/officeart/2005/8/quickstyle/simple1" qsCatId="simple" csTypeId="urn:microsoft.com/office/officeart/2005/8/colors/accent1_2" csCatId="accent1" phldr="1"/>
      <dgm:spPr/>
    </dgm:pt>
    <dgm:pt modelId="{F7160BAC-C2AC-48CB-8F55-C9E4B113706D}">
      <dgm:prSet/>
      <dgm:spPr/>
      <dgm:t>
        <a:bodyPr/>
        <a:lstStyle/>
        <a:p>
          <a:r>
            <a:rPr lang="en-CA" b="1" dirty="0">
              <a:solidFill>
                <a:schemeClr val="bg1"/>
              </a:solidFill>
              <a:latin typeface="Calibri"/>
              <a:cs typeface="Calibri"/>
            </a:rPr>
            <a:t>UNFREEZE</a:t>
          </a:r>
        </a:p>
      </dgm:t>
    </dgm:pt>
    <dgm:pt modelId="{996300B0-1A84-492C-8610-195C76A6F2D1}" type="parTrans" cxnId="{7FDD530D-7947-49A3-BB21-0A9A31D702E1}">
      <dgm:prSet/>
      <dgm:spPr/>
      <dgm:t>
        <a:bodyPr/>
        <a:lstStyle/>
        <a:p>
          <a:endParaRPr lang="en-US"/>
        </a:p>
      </dgm:t>
    </dgm:pt>
    <dgm:pt modelId="{6CCF0B80-0C6D-44ED-AC05-4C65F25D890D}" type="sibTrans" cxnId="{7FDD530D-7947-49A3-BB21-0A9A31D702E1}">
      <dgm:prSet/>
      <dgm:spPr/>
      <dgm:t>
        <a:bodyPr/>
        <a:lstStyle/>
        <a:p>
          <a:endParaRPr lang="en-US"/>
        </a:p>
      </dgm:t>
    </dgm:pt>
    <dgm:pt modelId="{738F67AE-660F-48CC-B74B-C40EFB20DF7C}">
      <dgm:prSet/>
      <dgm:spPr/>
      <dgm:t>
        <a:bodyPr/>
        <a:lstStyle/>
        <a:p>
          <a:r>
            <a:rPr lang="en-CA" b="1" dirty="0">
              <a:solidFill>
                <a:schemeClr val="bg1"/>
              </a:solidFill>
              <a:latin typeface="Calibri"/>
              <a:cs typeface="Calibri"/>
            </a:rPr>
            <a:t>CHANGE</a:t>
          </a:r>
          <a:endParaRPr lang="en-US" dirty="0">
            <a:solidFill>
              <a:schemeClr val="bg1"/>
            </a:solidFill>
          </a:endParaRPr>
        </a:p>
      </dgm:t>
    </dgm:pt>
    <dgm:pt modelId="{5792731F-BDF3-4EE3-9ABA-3F67206214EB}" type="parTrans" cxnId="{C5AA592F-56F5-4007-966B-F8F33E80C14D}">
      <dgm:prSet/>
      <dgm:spPr/>
      <dgm:t>
        <a:bodyPr/>
        <a:lstStyle/>
        <a:p>
          <a:endParaRPr lang="en-US"/>
        </a:p>
      </dgm:t>
    </dgm:pt>
    <dgm:pt modelId="{2BA71031-6026-49D9-8747-10D37BE42F10}" type="sibTrans" cxnId="{C5AA592F-56F5-4007-966B-F8F33E80C14D}">
      <dgm:prSet/>
      <dgm:spPr/>
      <dgm:t>
        <a:bodyPr/>
        <a:lstStyle/>
        <a:p>
          <a:endParaRPr lang="en-US"/>
        </a:p>
      </dgm:t>
    </dgm:pt>
    <dgm:pt modelId="{B9328655-5E53-4775-B12F-1FDA5F55A547}">
      <dgm:prSet/>
      <dgm:spPr/>
      <dgm:t>
        <a:bodyPr/>
        <a:lstStyle/>
        <a:p>
          <a:r>
            <a:rPr lang="en-CA" b="1" dirty="0">
              <a:solidFill>
                <a:schemeClr val="bg1"/>
              </a:solidFill>
              <a:latin typeface="Calibri"/>
              <a:cs typeface="Calibri"/>
            </a:rPr>
            <a:t>FREEZE</a:t>
          </a:r>
        </a:p>
      </dgm:t>
    </dgm:pt>
    <dgm:pt modelId="{2EE8438C-1235-4639-86FF-6D11D3C965F9}" type="parTrans" cxnId="{1AEDD454-2D44-4114-B452-B36D1D8BC71F}">
      <dgm:prSet/>
      <dgm:spPr/>
      <dgm:t>
        <a:bodyPr/>
        <a:lstStyle/>
        <a:p>
          <a:endParaRPr lang="en-US"/>
        </a:p>
      </dgm:t>
    </dgm:pt>
    <dgm:pt modelId="{ED805224-51AE-4ABB-B995-1B217C3DD46D}" type="sibTrans" cxnId="{1AEDD454-2D44-4114-B452-B36D1D8BC71F}">
      <dgm:prSet/>
      <dgm:spPr/>
      <dgm:t>
        <a:bodyPr/>
        <a:lstStyle/>
        <a:p>
          <a:endParaRPr lang="en-US"/>
        </a:p>
      </dgm:t>
    </dgm:pt>
    <dgm:pt modelId="{2BE48480-13DA-4FD1-959B-678242115AE9}" type="pres">
      <dgm:prSet presAssocID="{96939E9E-0AAF-4054-A461-59BF143ACE9C}" presName="CompostProcess" presStyleCnt="0">
        <dgm:presLayoutVars>
          <dgm:dir/>
          <dgm:resizeHandles val="exact"/>
        </dgm:presLayoutVars>
      </dgm:prSet>
      <dgm:spPr/>
    </dgm:pt>
    <dgm:pt modelId="{99AB89B1-0FD0-49D5-B640-DEEAA8046367}" type="pres">
      <dgm:prSet presAssocID="{96939E9E-0AAF-4054-A461-59BF143ACE9C}" presName="arrow" presStyleLbl="bgShp" presStyleIdx="0" presStyleCnt="1" custScaleX="117647" custLinFactNeighborX="11475" custLinFactNeighborY="7813"/>
      <dgm:spPr/>
    </dgm:pt>
    <dgm:pt modelId="{E63AAD16-2AE5-4413-B021-474681D7CFB9}" type="pres">
      <dgm:prSet presAssocID="{96939E9E-0AAF-4054-A461-59BF143ACE9C}" presName="linearProcess" presStyleCnt="0"/>
      <dgm:spPr/>
    </dgm:pt>
    <dgm:pt modelId="{20C3871C-3F4B-4BA0-87A0-5603468A36CC}" type="pres">
      <dgm:prSet presAssocID="{F7160BAC-C2AC-48CB-8F55-C9E4B113706D}" presName="textNode" presStyleLbl="node1" presStyleIdx="0" presStyleCnt="3">
        <dgm:presLayoutVars>
          <dgm:bulletEnabled val="1"/>
        </dgm:presLayoutVars>
      </dgm:prSet>
      <dgm:spPr/>
    </dgm:pt>
    <dgm:pt modelId="{4E970058-3C8F-4578-95F2-48D8D10C5B67}" type="pres">
      <dgm:prSet presAssocID="{6CCF0B80-0C6D-44ED-AC05-4C65F25D890D}" presName="sibTrans" presStyleCnt="0"/>
      <dgm:spPr/>
    </dgm:pt>
    <dgm:pt modelId="{7DE1B0E3-7FA9-4A1F-B86C-B4F1C896A3AB}" type="pres">
      <dgm:prSet presAssocID="{738F67AE-660F-48CC-B74B-C40EFB20DF7C}" presName="textNode" presStyleLbl="node1" presStyleIdx="1" presStyleCnt="3">
        <dgm:presLayoutVars>
          <dgm:bulletEnabled val="1"/>
        </dgm:presLayoutVars>
      </dgm:prSet>
      <dgm:spPr/>
    </dgm:pt>
    <dgm:pt modelId="{538B20EE-2E2A-4FCD-845C-92677D18769B}" type="pres">
      <dgm:prSet presAssocID="{2BA71031-6026-49D9-8747-10D37BE42F10}" presName="sibTrans" presStyleCnt="0"/>
      <dgm:spPr/>
    </dgm:pt>
    <dgm:pt modelId="{BDECE962-3DF0-4994-B386-568E3F436548}" type="pres">
      <dgm:prSet presAssocID="{B9328655-5E53-4775-B12F-1FDA5F55A547}" presName="textNode" presStyleLbl="node1" presStyleIdx="2" presStyleCnt="3">
        <dgm:presLayoutVars>
          <dgm:bulletEnabled val="1"/>
        </dgm:presLayoutVars>
      </dgm:prSet>
      <dgm:spPr/>
    </dgm:pt>
  </dgm:ptLst>
  <dgm:cxnLst>
    <dgm:cxn modelId="{15609E01-73D3-4C52-9853-9206580F5FB9}" type="presOf" srcId="{96939E9E-0AAF-4054-A461-59BF143ACE9C}" destId="{2BE48480-13DA-4FD1-959B-678242115AE9}" srcOrd="0" destOrd="0" presId="urn:microsoft.com/office/officeart/2005/8/layout/hProcess9"/>
    <dgm:cxn modelId="{7FDD530D-7947-49A3-BB21-0A9A31D702E1}" srcId="{96939E9E-0AAF-4054-A461-59BF143ACE9C}" destId="{F7160BAC-C2AC-48CB-8F55-C9E4B113706D}" srcOrd="0" destOrd="0" parTransId="{996300B0-1A84-492C-8610-195C76A6F2D1}" sibTransId="{6CCF0B80-0C6D-44ED-AC05-4C65F25D890D}"/>
    <dgm:cxn modelId="{6E38262F-E72A-4B8B-B48F-19A0BDB25BAE}" type="presOf" srcId="{B9328655-5E53-4775-B12F-1FDA5F55A547}" destId="{BDECE962-3DF0-4994-B386-568E3F436548}" srcOrd="0" destOrd="0" presId="urn:microsoft.com/office/officeart/2005/8/layout/hProcess9"/>
    <dgm:cxn modelId="{C5AA592F-56F5-4007-966B-F8F33E80C14D}" srcId="{96939E9E-0AAF-4054-A461-59BF143ACE9C}" destId="{738F67AE-660F-48CC-B74B-C40EFB20DF7C}" srcOrd="1" destOrd="0" parTransId="{5792731F-BDF3-4EE3-9ABA-3F67206214EB}" sibTransId="{2BA71031-6026-49D9-8747-10D37BE42F10}"/>
    <dgm:cxn modelId="{C250B530-5AB0-4F2E-955F-E73DB44A94F6}" type="presOf" srcId="{F7160BAC-C2AC-48CB-8F55-C9E4B113706D}" destId="{20C3871C-3F4B-4BA0-87A0-5603468A36CC}" srcOrd="0" destOrd="0" presId="urn:microsoft.com/office/officeart/2005/8/layout/hProcess9"/>
    <dgm:cxn modelId="{1AEDD454-2D44-4114-B452-B36D1D8BC71F}" srcId="{96939E9E-0AAF-4054-A461-59BF143ACE9C}" destId="{B9328655-5E53-4775-B12F-1FDA5F55A547}" srcOrd="2" destOrd="0" parTransId="{2EE8438C-1235-4639-86FF-6D11D3C965F9}" sibTransId="{ED805224-51AE-4ABB-B995-1B217C3DD46D}"/>
    <dgm:cxn modelId="{34D5B5FB-69C5-49DF-BF5C-4AAB24CF43FF}" type="presOf" srcId="{738F67AE-660F-48CC-B74B-C40EFB20DF7C}" destId="{7DE1B0E3-7FA9-4A1F-B86C-B4F1C896A3AB}" srcOrd="0" destOrd="0" presId="urn:microsoft.com/office/officeart/2005/8/layout/hProcess9"/>
    <dgm:cxn modelId="{1B516EEC-55F3-4402-A3DE-E276044EAE45}" type="presParOf" srcId="{2BE48480-13DA-4FD1-959B-678242115AE9}" destId="{99AB89B1-0FD0-49D5-B640-DEEAA8046367}" srcOrd="0" destOrd="0" presId="urn:microsoft.com/office/officeart/2005/8/layout/hProcess9"/>
    <dgm:cxn modelId="{4374278A-F68B-4ED1-9D13-8A50C3C18EAD}" type="presParOf" srcId="{2BE48480-13DA-4FD1-959B-678242115AE9}" destId="{E63AAD16-2AE5-4413-B021-474681D7CFB9}" srcOrd="1" destOrd="0" presId="urn:microsoft.com/office/officeart/2005/8/layout/hProcess9"/>
    <dgm:cxn modelId="{5E84964B-2B4D-4BB8-BA40-8A50B5C3C3AD}" type="presParOf" srcId="{E63AAD16-2AE5-4413-B021-474681D7CFB9}" destId="{20C3871C-3F4B-4BA0-87A0-5603468A36CC}" srcOrd="0" destOrd="0" presId="urn:microsoft.com/office/officeart/2005/8/layout/hProcess9"/>
    <dgm:cxn modelId="{F3EE4F7E-57D7-4401-A844-95E6F8377B8B}" type="presParOf" srcId="{E63AAD16-2AE5-4413-B021-474681D7CFB9}" destId="{4E970058-3C8F-4578-95F2-48D8D10C5B67}" srcOrd="1" destOrd="0" presId="urn:microsoft.com/office/officeart/2005/8/layout/hProcess9"/>
    <dgm:cxn modelId="{0B27B22E-C84E-41F5-8358-3FDD982D1FFA}" type="presParOf" srcId="{E63AAD16-2AE5-4413-B021-474681D7CFB9}" destId="{7DE1B0E3-7FA9-4A1F-B86C-B4F1C896A3AB}" srcOrd="2" destOrd="0" presId="urn:microsoft.com/office/officeart/2005/8/layout/hProcess9"/>
    <dgm:cxn modelId="{9B9AC03A-D085-4879-A4F6-8254681F08B4}" type="presParOf" srcId="{E63AAD16-2AE5-4413-B021-474681D7CFB9}" destId="{538B20EE-2E2A-4FCD-845C-92677D18769B}" srcOrd="3" destOrd="0" presId="urn:microsoft.com/office/officeart/2005/8/layout/hProcess9"/>
    <dgm:cxn modelId="{DF1FC07E-84B3-4240-9520-A06BE1E0EC17}" type="presParOf" srcId="{E63AAD16-2AE5-4413-B021-474681D7CFB9}" destId="{BDECE962-3DF0-4994-B386-568E3F43654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19DAA-A572-4C38-B641-42C96E017A91}">
      <dsp:nvSpPr>
        <dsp:cNvPr id="0" name=""/>
        <dsp:cNvSpPr/>
      </dsp:nvSpPr>
      <dsp:spPr>
        <a:xfrm>
          <a:off x="2706976" y="66829"/>
          <a:ext cx="2821809" cy="112500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ts val="0"/>
            </a:spcBef>
            <a:spcAft>
              <a:spcPts val="0"/>
            </a:spcAft>
            <a:buNone/>
          </a:pPr>
          <a:r>
            <a:rPr lang="en-CA" altLang="en-US" sz="3200" b="0" kern="1200" noProof="0" dirty="0">
              <a:latin typeface="Calibri" pitchFamily="34" charset="0"/>
            </a:rPr>
            <a:t> </a:t>
          </a:r>
          <a:r>
            <a:rPr lang="en-CA" altLang="en-US" sz="3200" b="0" kern="1200" noProof="0" dirty="0">
              <a:latin typeface="Calibri" pitchFamily="34" charset="0"/>
              <a:cs typeface="Calibri"/>
            </a:rPr>
            <a:t>Planning</a:t>
          </a:r>
          <a:endParaRPr lang="en-CA" sz="3200" b="0" kern="1200" dirty="0">
            <a:latin typeface="Calibri" pitchFamily="34" charset="0"/>
            <a:cs typeface="Calibri"/>
          </a:endParaRPr>
        </a:p>
      </dsp:txBody>
      <dsp:txXfrm>
        <a:off x="3120220" y="231582"/>
        <a:ext cx="1995321" cy="795498"/>
      </dsp:txXfrm>
    </dsp:sp>
    <dsp:sp modelId="{84C6B863-FD7F-4C0F-ABAD-E63A6A0BCD05}">
      <dsp:nvSpPr>
        <dsp:cNvPr id="0" name=""/>
        <dsp:cNvSpPr/>
      </dsp:nvSpPr>
      <dsp:spPr>
        <a:xfrm rot="1827931">
          <a:off x="4992279" y="997490"/>
          <a:ext cx="286828" cy="4611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100000"/>
            </a:lnSpc>
            <a:spcBef>
              <a:spcPts val="0"/>
            </a:spcBef>
            <a:spcAft>
              <a:spcPts val="0"/>
            </a:spcAft>
            <a:buNone/>
          </a:pPr>
          <a:endParaRPr lang="en-CA" sz="2800" b="0" kern="1200" dirty="0">
            <a:latin typeface="Calibri" pitchFamily="34" charset="0"/>
          </a:endParaRPr>
        </a:p>
      </dsp:txBody>
      <dsp:txXfrm>
        <a:off x="4998219" y="1067897"/>
        <a:ext cx="200780" cy="276664"/>
      </dsp:txXfrm>
    </dsp:sp>
    <dsp:sp modelId="{934B5244-4918-42CA-90A5-3C5E942CAC94}">
      <dsp:nvSpPr>
        <dsp:cNvPr id="0" name=""/>
        <dsp:cNvSpPr/>
      </dsp:nvSpPr>
      <dsp:spPr>
        <a:xfrm>
          <a:off x="4641489" y="1264680"/>
          <a:ext cx="3267778" cy="12675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ts val="0"/>
            </a:spcBef>
            <a:spcAft>
              <a:spcPts val="0"/>
            </a:spcAft>
            <a:buNone/>
          </a:pPr>
          <a:r>
            <a:rPr lang="en-US" sz="3000" b="0" kern="1200" dirty="0">
              <a:effectLst/>
              <a:latin typeface="Calibri" pitchFamily="34" charset="0"/>
              <a:cs typeface="Calibri"/>
            </a:rPr>
            <a:t>Supplier Involvement</a:t>
          </a:r>
          <a:endParaRPr lang="en-CA" sz="3000" b="0" kern="1200" dirty="0">
            <a:effectLst/>
            <a:latin typeface="Calibri" pitchFamily="34" charset="0"/>
            <a:cs typeface="Calibri"/>
          </a:endParaRPr>
        </a:p>
      </dsp:txBody>
      <dsp:txXfrm>
        <a:off x="5120044" y="1450306"/>
        <a:ext cx="2310668" cy="896279"/>
      </dsp:txXfrm>
    </dsp:sp>
    <dsp:sp modelId="{47E16686-3945-4CA0-8490-251CD92BABC3}">
      <dsp:nvSpPr>
        <dsp:cNvPr id="0" name=""/>
        <dsp:cNvSpPr/>
      </dsp:nvSpPr>
      <dsp:spPr>
        <a:xfrm rot="5902670">
          <a:off x="6023329" y="2527719"/>
          <a:ext cx="250840" cy="4611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100000"/>
            </a:lnSpc>
            <a:spcBef>
              <a:spcPts val="0"/>
            </a:spcBef>
            <a:spcAft>
              <a:spcPts val="0"/>
            </a:spcAft>
            <a:buNone/>
          </a:pPr>
          <a:endParaRPr lang="en-CA" sz="2800" b="0" kern="1200" dirty="0">
            <a:latin typeface="Calibri" pitchFamily="34" charset="0"/>
          </a:endParaRPr>
        </a:p>
      </dsp:txBody>
      <dsp:txXfrm rot="10800000">
        <a:off x="6066437" y="2582716"/>
        <a:ext cx="175588" cy="276664"/>
      </dsp:txXfrm>
    </dsp:sp>
    <dsp:sp modelId="{F17A4A1F-6E89-4018-B35C-4A685B286F91}">
      <dsp:nvSpPr>
        <dsp:cNvPr id="0" name=""/>
        <dsp:cNvSpPr/>
      </dsp:nvSpPr>
      <dsp:spPr>
        <a:xfrm>
          <a:off x="4186805" y="2997780"/>
          <a:ext cx="3620364" cy="158197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100000"/>
            </a:lnSpc>
            <a:spcBef>
              <a:spcPts val="0"/>
            </a:spcBef>
            <a:spcAft>
              <a:spcPts val="0"/>
            </a:spcAft>
            <a:buNone/>
          </a:pPr>
          <a:r>
            <a:rPr lang="en-US" sz="2700" b="0" kern="1200" dirty="0">
              <a:effectLst/>
              <a:latin typeface="Calibri" pitchFamily="34" charset="0"/>
              <a:cs typeface="Calibri"/>
            </a:rPr>
            <a:t>Shortening Time of Individual Steps</a:t>
          </a:r>
          <a:endParaRPr lang="en-CA" sz="2700" b="0" kern="1200" dirty="0">
            <a:effectLst/>
            <a:latin typeface="Calibri" pitchFamily="34" charset="0"/>
            <a:cs typeface="Calibri"/>
          </a:endParaRPr>
        </a:p>
      </dsp:txBody>
      <dsp:txXfrm>
        <a:off x="4716995" y="3229454"/>
        <a:ext cx="2559984" cy="1118623"/>
      </dsp:txXfrm>
    </dsp:sp>
    <dsp:sp modelId="{B4FE82AD-073B-4541-A411-901B10B1C90D}">
      <dsp:nvSpPr>
        <dsp:cNvPr id="0" name=""/>
        <dsp:cNvSpPr/>
      </dsp:nvSpPr>
      <dsp:spPr>
        <a:xfrm rot="10813249">
          <a:off x="3773732" y="3550325"/>
          <a:ext cx="353290" cy="4611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100000"/>
            </a:lnSpc>
            <a:spcBef>
              <a:spcPts val="0"/>
            </a:spcBef>
            <a:spcAft>
              <a:spcPts val="0"/>
            </a:spcAft>
            <a:buNone/>
          </a:pPr>
          <a:endParaRPr lang="en-CA" sz="2800" b="0" kern="1200" dirty="0">
            <a:latin typeface="Calibri" pitchFamily="34" charset="0"/>
          </a:endParaRPr>
        </a:p>
      </dsp:txBody>
      <dsp:txXfrm rot="10800000">
        <a:off x="3879719" y="3642750"/>
        <a:ext cx="247303" cy="276664"/>
      </dsp:txXfrm>
    </dsp:sp>
    <dsp:sp modelId="{EE9915D6-954E-4BDE-9766-AF98D8804953}">
      <dsp:nvSpPr>
        <dsp:cNvPr id="0" name=""/>
        <dsp:cNvSpPr/>
      </dsp:nvSpPr>
      <dsp:spPr>
        <a:xfrm>
          <a:off x="658414" y="3190112"/>
          <a:ext cx="3040913" cy="116787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100000"/>
            </a:lnSpc>
            <a:spcBef>
              <a:spcPts val="0"/>
            </a:spcBef>
            <a:spcAft>
              <a:spcPts val="0"/>
            </a:spcAft>
            <a:buNone/>
          </a:pPr>
          <a:r>
            <a:rPr lang="en-US" sz="2700" b="0" kern="1200" dirty="0">
              <a:effectLst/>
              <a:latin typeface="Calibri" pitchFamily="34" charset="0"/>
              <a:cs typeface="Calibri"/>
            </a:rPr>
            <a:t>Overlapping </a:t>
          </a:r>
        </a:p>
        <a:p>
          <a:pPr marL="0" lvl="0" indent="0" algn="ctr" defTabSz="1200150">
            <a:lnSpc>
              <a:spcPct val="100000"/>
            </a:lnSpc>
            <a:spcBef>
              <a:spcPts val="0"/>
            </a:spcBef>
            <a:spcAft>
              <a:spcPts val="0"/>
            </a:spcAft>
            <a:buNone/>
          </a:pPr>
          <a:r>
            <a:rPr lang="en-US" sz="2700" b="0" kern="1200" dirty="0">
              <a:effectLst/>
              <a:latin typeface="Calibri" pitchFamily="34" charset="0"/>
              <a:cs typeface="Calibri"/>
            </a:rPr>
            <a:t>Steps</a:t>
          </a:r>
          <a:endParaRPr lang="en-CA" sz="2700" b="0" kern="1200" dirty="0">
            <a:effectLst/>
            <a:latin typeface="Calibri" pitchFamily="34" charset="0"/>
            <a:cs typeface="Calibri"/>
          </a:endParaRPr>
        </a:p>
      </dsp:txBody>
      <dsp:txXfrm>
        <a:off x="1103745" y="3361144"/>
        <a:ext cx="2150251" cy="825813"/>
      </dsp:txXfrm>
    </dsp:sp>
    <dsp:sp modelId="{97213F8B-ED99-468A-9AAF-9A125BA4433E}">
      <dsp:nvSpPr>
        <dsp:cNvPr id="0" name=""/>
        <dsp:cNvSpPr/>
      </dsp:nvSpPr>
      <dsp:spPr>
        <a:xfrm rot="16072803">
          <a:off x="1975671" y="2648567"/>
          <a:ext cx="340144" cy="4611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100000"/>
            </a:lnSpc>
            <a:spcBef>
              <a:spcPts val="0"/>
            </a:spcBef>
            <a:spcAft>
              <a:spcPts val="0"/>
            </a:spcAft>
            <a:buNone/>
          </a:pPr>
          <a:endParaRPr lang="en-CA" sz="2800" b="0" kern="1200" dirty="0">
            <a:latin typeface="Calibri" pitchFamily="34" charset="0"/>
          </a:endParaRPr>
        </a:p>
      </dsp:txBody>
      <dsp:txXfrm rot="10800000">
        <a:off x="2028580" y="2791775"/>
        <a:ext cx="238101" cy="276664"/>
      </dsp:txXfrm>
    </dsp:sp>
    <dsp:sp modelId="{E6BB44F2-DF7F-413E-95B7-1E6195E5FF1D}">
      <dsp:nvSpPr>
        <dsp:cNvPr id="0" name=""/>
        <dsp:cNvSpPr/>
      </dsp:nvSpPr>
      <dsp:spPr>
        <a:xfrm>
          <a:off x="471834" y="1379992"/>
          <a:ext cx="3280101" cy="116888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100000"/>
            </a:lnSpc>
            <a:spcBef>
              <a:spcPts val="0"/>
            </a:spcBef>
            <a:spcAft>
              <a:spcPts val="0"/>
            </a:spcAft>
            <a:buNone/>
          </a:pPr>
          <a:r>
            <a:rPr lang="en-CA" sz="2700" b="0" kern="1200" dirty="0">
              <a:latin typeface="Calibri" pitchFamily="34" charset="0"/>
              <a:cs typeface="Calibri"/>
            </a:rPr>
            <a:t>Multifunctional Teams</a:t>
          </a:r>
        </a:p>
      </dsp:txBody>
      <dsp:txXfrm>
        <a:off x="952194" y="1551172"/>
        <a:ext cx="2319381" cy="826528"/>
      </dsp:txXfrm>
    </dsp:sp>
    <dsp:sp modelId="{B72012BE-3980-4F76-AB1A-37374434A66C}">
      <dsp:nvSpPr>
        <dsp:cNvPr id="0" name=""/>
        <dsp:cNvSpPr/>
      </dsp:nvSpPr>
      <dsp:spPr>
        <a:xfrm rot="19581238">
          <a:off x="2970502" y="1055046"/>
          <a:ext cx="322668" cy="46110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100000"/>
            </a:lnSpc>
            <a:spcBef>
              <a:spcPts val="0"/>
            </a:spcBef>
            <a:spcAft>
              <a:spcPts val="0"/>
            </a:spcAft>
            <a:buNone/>
          </a:pPr>
          <a:endParaRPr lang="en-CA" sz="2800" b="0" kern="1200" dirty="0">
            <a:latin typeface="Calibri" pitchFamily="34" charset="0"/>
          </a:endParaRPr>
        </a:p>
      </dsp:txBody>
      <dsp:txXfrm>
        <a:off x="2978610" y="1174084"/>
        <a:ext cx="225868" cy="276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B89B1-0FD0-49D5-B640-DEEAA8046367}">
      <dsp:nvSpPr>
        <dsp:cNvPr id="0" name=""/>
        <dsp:cNvSpPr/>
      </dsp:nvSpPr>
      <dsp:spPr>
        <a:xfrm>
          <a:off x="3" y="0"/>
          <a:ext cx="7128788" cy="334523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3871C-3F4B-4BA0-87A0-5603468A36CC}">
      <dsp:nvSpPr>
        <dsp:cNvPr id="0" name=""/>
        <dsp:cNvSpPr/>
      </dsp:nvSpPr>
      <dsp:spPr>
        <a:xfrm>
          <a:off x="3741" y="1003570"/>
          <a:ext cx="2245673" cy="13380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b="1" kern="1200" dirty="0">
              <a:solidFill>
                <a:schemeClr val="bg1"/>
              </a:solidFill>
              <a:latin typeface="Calibri"/>
              <a:cs typeface="Calibri"/>
            </a:rPr>
            <a:t>UNFREEZE</a:t>
          </a:r>
        </a:p>
      </dsp:txBody>
      <dsp:txXfrm>
        <a:off x="69061" y="1068890"/>
        <a:ext cx="2115033" cy="1207454"/>
      </dsp:txXfrm>
    </dsp:sp>
    <dsp:sp modelId="{7DE1B0E3-7FA9-4A1F-B86C-B4F1C896A3AB}">
      <dsp:nvSpPr>
        <dsp:cNvPr id="0" name=""/>
        <dsp:cNvSpPr/>
      </dsp:nvSpPr>
      <dsp:spPr>
        <a:xfrm>
          <a:off x="2441559" y="1003570"/>
          <a:ext cx="2245673" cy="13380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b="1" kern="1200" dirty="0">
              <a:solidFill>
                <a:schemeClr val="bg1"/>
              </a:solidFill>
              <a:latin typeface="Calibri"/>
              <a:cs typeface="Calibri"/>
            </a:rPr>
            <a:t>CHANGE</a:t>
          </a:r>
          <a:endParaRPr lang="en-US" sz="3400" kern="1200" dirty="0">
            <a:solidFill>
              <a:schemeClr val="bg1"/>
            </a:solidFill>
          </a:endParaRPr>
        </a:p>
      </dsp:txBody>
      <dsp:txXfrm>
        <a:off x="2506879" y="1068890"/>
        <a:ext cx="2115033" cy="1207454"/>
      </dsp:txXfrm>
    </dsp:sp>
    <dsp:sp modelId="{BDECE962-3DF0-4994-B386-568E3F436548}">
      <dsp:nvSpPr>
        <dsp:cNvPr id="0" name=""/>
        <dsp:cNvSpPr/>
      </dsp:nvSpPr>
      <dsp:spPr>
        <a:xfrm>
          <a:off x="4879376" y="1003570"/>
          <a:ext cx="2245673" cy="13380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b="1" kern="1200" dirty="0">
              <a:solidFill>
                <a:schemeClr val="bg1"/>
              </a:solidFill>
              <a:latin typeface="Calibri"/>
              <a:cs typeface="Calibri"/>
            </a:rPr>
            <a:t>FREEZE</a:t>
          </a:r>
        </a:p>
      </dsp:txBody>
      <dsp:txXfrm>
        <a:off x="4944696" y="1068890"/>
        <a:ext cx="2115033" cy="120745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atin typeface="Arial" charset="0"/>
                <a:ea typeface="ＭＳ Ｐゴシック" pitchFamily="34" charset="-128"/>
                <a:cs typeface="+mn-cs"/>
              </a:defRPr>
            </a:lvl1pPr>
          </a:lstStyle>
          <a:p>
            <a:pPr>
              <a:defRPr/>
            </a:pPr>
            <a:endParaRPr lang="en-US" dirty="0"/>
          </a:p>
        </p:txBody>
      </p:sp>
      <p:sp>
        <p:nvSpPr>
          <p:cNvPr id="6147" name="Rectangle 3"/>
          <p:cNvSpPr>
            <a:spLocks noGrp="1" noChangeArrowheads="1"/>
          </p:cNvSpPr>
          <p:nvPr>
            <p:ph type="dt" sz="quarter"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atin typeface="Arial" charset="0"/>
                <a:ea typeface="ＭＳ Ｐゴシック" pitchFamily="34" charset="-128"/>
                <a:cs typeface="+mn-cs"/>
              </a:defRPr>
            </a:lvl1pPr>
          </a:lstStyle>
          <a:p>
            <a:pPr>
              <a:defRPr/>
            </a:pPr>
            <a:r>
              <a:rPr lang="en-US" dirty="0"/>
              <a:t>Chapter 1</a:t>
            </a:r>
          </a:p>
        </p:txBody>
      </p:sp>
      <p:sp>
        <p:nvSpPr>
          <p:cNvPr id="6148"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atin typeface="Arial" charset="0"/>
                <a:ea typeface="ＭＳ Ｐゴシック" pitchFamily="34" charset="-128"/>
                <a:cs typeface="+mn-cs"/>
              </a:defRPr>
            </a:lvl1pPr>
          </a:lstStyle>
          <a:p>
            <a:pPr>
              <a:defRPr/>
            </a:pPr>
            <a:endParaRPr lang="en-US" dirty="0"/>
          </a:p>
        </p:txBody>
      </p:sp>
      <p:sp>
        <p:nvSpPr>
          <p:cNvPr id="6149"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atin typeface="Arial" charset="0"/>
              </a:defRPr>
            </a:lvl1pPr>
          </a:lstStyle>
          <a:p>
            <a:pPr>
              <a:defRPr/>
            </a:pPr>
            <a:fld id="{3958349C-0C98-4447-AFDC-A7480983FA7C}" type="slidenum">
              <a:rPr lang="en-US"/>
              <a:pPr>
                <a:defRPr/>
              </a:pPr>
              <a:t>‹#›</a:t>
            </a:fld>
            <a:endParaRPr lang="en-US" dirty="0"/>
          </a:p>
        </p:txBody>
      </p:sp>
    </p:spTree>
    <p:extLst>
      <p:ext uri="{BB962C8B-B14F-4D97-AF65-F5344CB8AC3E}">
        <p14:creationId xmlns:p14="http://schemas.microsoft.com/office/powerpoint/2010/main" val="17341061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atin typeface="Arial" charset="0"/>
                <a:ea typeface="ＭＳ Ｐゴシック" pitchFamily="34"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atin typeface="Arial" charset="0"/>
                <a:ea typeface="ＭＳ Ｐゴシック" pitchFamily="34" charset="-128"/>
                <a:cs typeface="+mn-cs"/>
              </a:defRPr>
            </a:lvl1pPr>
          </a:lstStyle>
          <a:p>
            <a:pPr>
              <a:defRPr/>
            </a:pPr>
            <a:r>
              <a:rPr lang="en-US" dirty="0"/>
              <a:t>Chapter 1 Management</a:t>
            </a:r>
          </a:p>
        </p:txBody>
      </p:sp>
      <p:sp>
        <p:nvSpPr>
          <p:cNvPr id="1638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125"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atin typeface="Arial" charset="0"/>
                <a:ea typeface="ＭＳ Ｐゴシック" pitchFamily="34"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atin typeface="Arial" charset="0"/>
              </a:defRPr>
            </a:lvl1pPr>
          </a:lstStyle>
          <a:p>
            <a:pPr>
              <a:defRPr/>
            </a:pPr>
            <a:fld id="{DADE3FDE-4A10-6742-A82D-F3188E51CCB7}" type="slidenum">
              <a:rPr lang="en-US"/>
              <a:pPr>
                <a:defRPr/>
              </a:pPr>
              <a:t>‹#›</a:t>
            </a:fld>
            <a:endParaRPr lang="en-US" dirty="0"/>
          </a:p>
        </p:txBody>
      </p:sp>
    </p:spTree>
    <p:extLst>
      <p:ext uri="{BB962C8B-B14F-4D97-AF65-F5344CB8AC3E}">
        <p14:creationId xmlns:p14="http://schemas.microsoft.com/office/powerpoint/2010/main" val="148438932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2</a:t>
            </a:fld>
            <a:endParaRPr lang="en-US" dirty="0"/>
          </a:p>
        </p:txBody>
      </p:sp>
    </p:spTree>
    <p:extLst>
      <p:ext uri="{BB962C8B-B14F-4D97-AF65-F5344CB8AC3E}">
        <p14:creationId xmlns:p14="http://schemas.microsoft.com/office/powerpoint/2010/main" val="2421370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19C4A835-B7F6-3447-A47D-9F2D71EB1942}" type="slidenum">
              <a:rPr lang="en-US" sz="1200">
                <a:latin typeface="Arial" charset="0"/>
              </a:rPr>
              <a:pPr/>
              <a:t>11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467360" y="4415790"/>
            <a:ext cx="6231467" cy="457073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dirty="0"/>
              <a:t>Businesses operate in a constantly changing environment. Recognizing and adapting to internal and external changes can mean the difference between continued success and going out of business. Companies that fail to change run the risk of organizational decline.</a:t>
            </a:r>
            <a:endParaRPr lang="en-CA" b="1" dirty="0"/>
          </a:p>
          <a:p>
            <a:r>
              <a:rPr lang="en-CA" b="1" dirty="0"/>
              <a:t>Organizational decline: </a:t>
            </a:r>
            <a:r>
              <a:rPr lang="en-CA" dirty="0"/>
              <a:t>a large decrease in organizational performance that occurs when companies don’t anticipate, recognize, neutralize, or adapt to the internal or external pressures that threaten their survival.</a:t>
            </a:r>
            <a:endParaRPr lang="en-US" dirty="0"/>
          </a:p>
          <a:p>
            <a:endParaRPr lang="en-CA" b="1" i="0" dirty="0"/>
          </a:p>
          <a:p>
            <a:r>
              <a:rPr lang="en-CA" b="1" i="0" u="sng" dirty="0"/>
              <a:t>Stages</a:t>
            </a:r>
          </a:p>
          <a:p>
            <a:r>
              <a:rPr lang="en-CA" b="1" i="0" dirty="0"/>
              <a:t>Blinded</a:t>
            </a:r>
            <a:r>
              <a:rPr lang="en-CA" b="1" i="0" baseline="0" dirty="0"/>
              <a:t> s</a:t>
            </a:r>
            <a:r>
              <a:rPr lang="en-CA" b="1" i="0" dirty="0"/>
              <a:t>tage: </a:t>
            </a:r>
            <a:r>
              <a:rPr lang="en-CA" dirty="0"/>
              <a:t>Decline begins because key managers don’t recognize internal/external changes that will harm organizations. “Blindness” may be due to lack of awareness about changes. May</a:t>
            </a:r>
            <a:r>
              <a:rPr lang="en-CA" baseline="0" dirty="0"/>
              <a:t> </a:t>
            </a:r>
            <a:r>
              <a:rPr lang="en-CA" dirty="0"/>
              <a:t>stem from</a:t>
            </a:r>
            <a:r>
              <a:rPr lang="en-CA" baseline="0" dirty="0"/>
              <a:t> </a:t>
            </a:r>
            <a:r>
              <a:rPr lang="en-CA" dirty="0"/>
              <a:t>inability to understand significance of changes. Or may</a:t>
            </a:r>
            <a:r>
              <a:rPr lang="en-CA" baseline="0" dirty="0"/>
              <a:t> </a:t>
            </a:r>
            <a:r>
              <a:rPr lang="en-CA" dirty="0"/>
              <a:t>come from overconfidence that develops when companies have</a:t>
            </a:r>
            <a:r>
              <a:rPr lang="en-CA" baseline="0" dirty="0"/>
              <a:t> been</a:t>
            </a:r>
            <a:r>
              <a:rPr lang="en-CA" dirty="0"/>
              <a:t> successful. </a:t>
            </a:r>
            <a:endParaRPr lang="en-CA" b="1" i="1" dirty="0"/>
          </a:p>
          <a:p>
            <a:r>
              <a:rPr lang="en-CA" b="1" i="0" dirty="0"/>
              <a:t>Inaction stage: </a:t>
            </a:r>
            <a:r>
              <a:rPr lang="en-CA" dirty="0"/>
              <a:t>Organizational performance problems become more visible; management may recognize the need to change but still take </a:t>
            </a:r>
            <a:r>
              <a:rPr lang="en-CA" u="none" dirty="0"/>
              <a:t>no </a:t>
            </a:r>
            <a:r>
              <a:rPr lang="en-CA" dirty="0"/>
              <a:t>action. </a:t>
            </a:r>
            <a:r>
              <a:rPr lang="en-CA" baseline="0" dirty="0"/>
              <a:t>M</a:t>
            </a:r>
            <a:r>
              <a:rPr lang="en-CA" dirty="0"/>
              <a:t>anagers may be waiting to see if the problems will correct themselves. Or</a:t>
            </a:r>
            <a:r>
              <a:rPr lang="en-CA" baseline="0" dirty="0"/>
              <a:t> they may </a:t>
            </a:r>
            <a:r>
              <a:rPr lang="en-CA" dirty="0"/>
              <a:t>find it difficult to change previous practices/policies that once led to success. Another reason could be they wrongly assume they can make changes to correct problems, so don’t feel problems are urgent. </a:t>
            </a:r>
          </a:p>
          <a:p>
            <a:r>
              <a:rPr lang="en-CA" b="1" i="0" dirty="0"/>
              <a:t>Faulty</a:t>
            </a:r>
            <a:r>
              <a:rPr lang="en-CA" b="1" i="0" baseline="0" dirty="0"/>
              <a:t> a</a:t>
            </a:r>
            <a:r>
              <a:rPr lang="en-CA" b="1" i="0" dirty="0"/>
              <a:t>ction: </a:t>
            </a:r>
            <a:r>
              <a:rPr lang="en-CA" dirty="0"/>
              <a:t>Due to rising costs </a:t>
            </a:r>
            <a:r>
              <a:rPr lang="en-US" dirty="0"/>
              <a:t>and</a:t>
            </a:r>
            <a:r>
              <a:rPr lang="en-CA" baseline="0" dirty="0"/>
              <a:t> </a:t>
            </a:r>
            <a:r>
              <a:rPr lang="en-CA" dirty="0"/>
              <a:t>decreasing profits </a:t>
            </a:r>
            <a:r>
              <a:rPr lang="en-US" dirty="0"/>
              <a:t>and</a:t>
            </a:r>
            <a:r>
              <a:rPr lang="en-CA" baseline="0" dirty="0"/>
              <a:t> </a:t>
            </a:r>
            <a:r>
              <a:rPr lang="en-CA" dirty="0"/>
              <a:t>market share, management will announce “belt-tightening” plans designed to cut costs, increase efficiency, </a:t>
            </a:r>
            <a:r>
              <a:rPr lang="en-US" dirty="0"/>
              <a:t>and</a:t>
            </a:r>
            <a:r>
              <a:rPr lang="en-CA" dirty="0"/>
              <a:t> restore profits. Rather than recognizing the need for fundamental changes, managers assume they just run a “tighter ship” and company performance will return to previous levels. </a:t>
            </a:r>
          </a:p>
          <a:p>
            <a:r>
              <a:rPr lang="en-CA" b="1" i="0" dirty="0"/>
              <a:t>Crisis</a:t>
            </a:r>
            <a:r>
              <a:rPr lang="en-CA" b="1" i="0" baseline="0" dirty="0"/>
              <a:t> s</a:t>
            </a:r>
            <a:r>
              <a:rPr lang="en-CA" b="1" i="0" dirty="0"/>
              <a:t>tage: </a:t>
            </a:r>
            <a:r>
              <a:rPr lang="en-CA" dirty="0"/>
              <a:t>Bankruptcy/dissolution (i.e., breaking up </a:t>
            </a:r>
            <a:r>
              <a:rPr lang="en-US" dirty="0"/>
              <a:t>and</a:t>
            </a:r>
            <a:r>
              <a:rPr lang="en-CA" baseline="0" dirty="0"/>
              <a:t> </a:t>
            </a:r>
            <a:r>
              <a:rPr lang="en-CA" dirty="0"/>
              <a:t>selling different parts of company) is</a:t>
            </a:r>
            <a:r>
              <a:rPr lang="en-CA" baseline="0" dirty="0"/>
              <a:t> </a:t>
            </a:r>
            <a:r>
              <a:rPr lang="en-CA" dirty="0"/>
              <a:t>likely to occur unless the company completely reorganizes the way it does business. Companies typically lack the resources needed to</a:t>
            </a:r>
            <a:r>
              <a:rPr lang="en-CA" baseline="0" dirty="0"/>
              <a:t> </a:t>
            </a:r>
            <a:r>
              <a:rPr lang="en-CA" dirty="0"/>
              <a:t>change how they run their business. </a:t>
            </a:r>
          </a:p>
          <a:p>
            <a:r>
              <a:rPr lang="en-CA" b="1" i="0" dirty="0"/>
              <a:t>Dissolution</a:t>
            </a:r>
            <a:r>
              <a:rPr lang="en-CA" b="1" i="0" baseline="0" dirty="0"/>
              <a:t> stage</a:t>
            </a:r>
            <a:r>
              <a:rPr lang="en-CA" b="1" i="0" dirty="0"/>
              <a:t>:</a:t>
            </a:r>
            <a:r>
              <a:rPr lang="en-CA" b="1" dirty="0"/>
              <a:t> </a:t>
            </a:r>
            <a:r>
              <a:rPr lang="en-CA" dirty="0"/>
              <a:t>After failing to make the changes needed to sustain the organization,</a:t>
            </a:r>
            <a:r>
              <a:rPr lang="en-CA" baseline="0" dirty="0"/>
              <a:t> the </a:t>
            </a:r>
            <a:r>
              <a:rPr lang="en-CA" dirty="0"/>
              <a:t>company is dissolved through bankruptcy proceedings such as selling assets to pay suppliers, banks, </a:t>
            </a:r>
            <a:r>
              <a:rPr lang="en-US" dirty="0"/>
              <a:t>and </a:t>
            </a:r>
            <a:r>
              <a:rPr lang="en-CA" dirty="0"/>
              <a:t>creditors. </a:t>
            </a:r>
          </a:p>
          <a:p>
            <a:endParaRPr lang="en-CA" dirty="0"/>
          </a:p>
          <a:p>
            <a:endParaRPr lang="en-CA" dirty="0"/>
          </a:p>
          <a:p>
            <a:endParaRPr lang="en-US" dirty="0"/>
          </a:p>
        </p:txBody>
      </p:sp>
    </p:spTree>
    <p:extLst>
      <p:ext uri="{BB962C8B-B14F-4D97-AF65-F5344CB8AC3E}">
        <p14:creationId xmlns:p14="http://schemas.microsoft.com/office/powerpoint/2010/main" val="59186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xfrm>
            <a:off x="311574" y="4415790"/>
            <a:ext cx="6387253" cy="4648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1774">
              <a:defRPr/>
            </a:pPr>
            <a:r>
              <a:rPr lang="en-US" b="1" dirty="0"/>
              <a:t>Change forces: </a:t>
            </a:r>
            <a:r>
              <a:rPr lang="en-CA" dirty="0"/>
              <a:t>forces that produce differences in the form, quality, or condition of an organization over time. These include </a:t>
            </a:r>
            <a:r>
              <a:rPr lang="en-US" dirty="0"/>
              <a:t>new strategic requirements (new kind of differentiation), closely tied to competitor action; changes in government regulation (e.g., in trade policies, taxation, and environmental laws); and new technologies (including new manufacturing processes, new methods, and new machinery). These forces for change often cause disagreement and conflict, not necessarily over the </a:t>
            </a:r>
            <a:r>
              <a:rPr lang="en-US" i="1" dirty="0"/>
              <a:t>need </a:t>
            </a:r>
            <a:r>
              <a:rPr lang="en-US" dirty="0"/>
              <a:t>for change, but over </a:t>
            </a:r>
            <a:r>
              <a:rPr lang="en-US" i="1" dirty="0"/>
              <a:t>how </a:t>
            </a:r>
            <a:r>
              <a:rPr lang="en-US" dirty="0"/>
              <a:t>change is implemented, over what we actually change in our organizations. </a:t>
            </a:r>
            <a:r>
              <a:rPr lang="en-CA" dirty="0"/>
              <a:t>By contrast, </a:t>
            </a:r>
            <a:r>
              <a:rPr lang="en-CA" b="1" dirty="0"/>
              <a:t>resistance forces </a:t>
            </a:r>
            <a:r>
              <a:rPr lang="en-CA" dirty="0"/>
              <a:t>support the status quo (the existing conditions in organizations). </a:t>
            </a:r>
          </a:p>
          <a:p>
            <a:pPr defTabSz="931774">
              <a:defRPr/>
            </a:pPr>
            <a:endParaRPr lang="en-CA" b="1" dirty="0"/>
          </a:p>
          <a:p>
            <a:pPr defTabSz="931774">
              <a:defRPr/>
            </a:pPr>
            <a:r>
              <a:rPr lang="en-CA" b="1" dirty="0"/>
              <a:t>Resistance to change</a:t>
            </a:r>
            <a:r>
              <a:rPr lang="en-CA" dirty="0"/>
              <a:t> is caused by self-interest, misunderstanding </a:t>
            </a:r>
            <a:r>
              <a:rPr lang="en-US" dirty="0"/>
              <a:t>and</a:t>
            </a:r>
            <a:r>
              <a:rPr lang="en-CA" dirty="0"/>
              <a:t> distrust, </a:t>
            </a:r>
            <a:r>
              <a:rPr lang="en-US" dirty="0"/>
              <a:t>and</a:t>
            </a:r>
            <a:r>
              <a:rPr lang="en-CA" dirty="0"/>
              <a:t> general intolerance for change. People resist change out of </a:t>
            </a:r>
            <a:r>
              <a:rPr lang="en-CA" i="1" dirty="0"/>
              <a:t>self-interest </a:t>
            </a:r>
            <a:r>
              <a:rPr lang="en-US" dirty="0"/>
              <a:t>because</a:t>
            </a:r>
            <a:r>
              <a:rPr lang="en-CA" dirty="0"/>
              <a:t> they fear that change will cost/deprive them of something they value. People resist change </a:t>
            </a:r>
            <a:r>
              <a:rPr lang="en-US" dirty="0"/>
              <a:t>because</a:t>
            </a:r>
            <a:r>
              <a:rPr lang="en-CA" dirty="0"/>
              <a:t> of </a:t>
            </a:r>
            <a:r>
              <a:rPr lang="en-CA" i="1" dirty="0"/>
              <a:t>misunderstanding </a:t>
            </a:r>
            <a:r>
              <a:rPr lang="en-US" i="1" dirty="0"/>
              <a:t>and</a:t>
            </a:r>
            <a:r>
              <a:rPr lang="en-CA" i="1" dirty="0"/>
              <a:t> distrust</a:t>
            </a:r>
            <a:r>
              <a:rPr lang="en-CA" dirty="0"/>
              <a:t> because they don’t understand change or the reasons for it, or they distrust the people—typically management—behind change. Resistance may come from generally low tolerance for change. Some people are less capable of handling change than others. People </a:t>
            </a:r>
            <a:r>
              <a:rPr lang="en-US" dirty="0"/>
              <a:t>with</a:t>
            </a:r>
            <a:r>
              <a:rPr lang="en-CA" dirty="0"/>
              <a:t> </a:t>
            </a:r>
            <a:r>
              <a:rPr lang="en-CA" i="1" dirty="0"/>
              <a:t>low tolerance for change </a:t>
            </a:r>
            <a:r>
              <a:rPr lang="en-CA" dirty="0"/>
              <a:t>feel threatened by the uncertainty associated </a:t>
            </a:r>
            <a:r>
              <a:rPr lang="en-US" dirty="0"/>
              <a:t>with</a:t>
            </a:r>
            <a:r>
              <a:rPr lang="en-CA" dirty="0"/>
              <a:t> change </a:t>
            </a:r>
            <a:r>
              <a:rPr lang="en-US" dirty="0"/>
              <a:t>and</a:t>
            </a:r>
            <a:r>
              <a:rPr lang="en-CA" dirty="0"/>
              <a:t> worry that they won’t be able to learn new skills </a:t>
            </a:r>
            <a:r>
              <a:rPr lang="en-US" dirty="0"/>
              <a:t>and</a:t>
            </a:r>
            <a:r>
              <a:rPr lang="en-CA" dirty="0"/>
              <a:t> behaviours they need in order to successfully negotiate change in companies. </a:t>
            </a:r>
          </a:p>
          <a:p>
            <a:pPr defTabSz="931774">
              <a:defRPr/>
            </a:pPr>
            <a:endParaRPr lang="en-US" dirty="0"/>
          </a:p>
          <a:p>
            <a:pPr defTabSz="931774">
              <a:defRPr/>
            </a:pPr>
            <a:r>
              <a:rPr lang="en-US" dirty="0"/>
              <a:t>T</a:t>
            </a:r>
            <a:r>
              <a:rPr lang="en-CA" dirty="0"/>
              <a:t>he final factor usually falls into the </a:t>
            </a:r>
            <a:r>
              <a:rPr lang="en-CA" i="1" dirty="0"/>
              <a:t>time </a:t>
            </a:r>
            <a:r>
              <a:rPr lang="en-US" i="1" dirty="0"/>
              <a:t>and</a:t>
            </a:r>
            <a:r>
              <a:rPr lang="en-CA" i="1" dirty="0"/>
              <a:t> cost a</a:t>
            </a:r>
            <a:r>
              <a:rPr lang="en-CA" dirty="0"/>
              <a:t>rea. People in an organization generally only accept that change is inevitable just at the point when they have the least amount of time/resources to effect change—when it’s too late! </a:t>
            </a:r>
          </a:p>
          <a:p>
            <a:pPr defTabSz="931774">
              <a:defRPr/>
            </a:pPr>
            <a:endParaRPr lang="en-CA" dirty="0"/>
          </a:p>
          <a:p>
            <a:pPr defTabSz="931774">
              <a:defRPr/>
            </a:pPr>
            <a:endParaRPr lang="en-CA"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56C2DAE6-1A9C-0241-9157-7DE62415E478}" type="slidenum">
              <a:rPr lang="en-US" sz="1200">
                <a:latin typeface="Arial" charset="0"/>
              </a:rPr>
              <a:pPr/>
              <a:t>12</a:t>
            </a:fld>
            <a:endParaRPr lang="en-US" sz="1200" dirty="0">
              <a:latin typeface="Arial" charset="0"/>
            </a:endParaRPr>
          </a:p>
        </p:txBody>
      </p:sp>
    </p:spTree>
    <p:extLst>
      <p:ext uri="{BB962C8B-B14F-4D97-AF65-F5344CB8AC3E}">
        <p14:creationId xmlns:p14="http://schemas.microsoft.com/office/powerpoint/2010/main" val="362135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According to Kurt Lewin, managing organizational change is the basic process of unfreezing, change intervention, </a:t>
            </a:r>
            <a:r>
              <a:rPr lang="en-US" dirty="0"/>
              <a:t>and</a:t>
            </a:r>
            <a:r>
              <a:rPr lang="en-CA" dirty="0"/>
              <a:t> refreezing. </a:t>
            </a:r>
            <a:r>
              <a:rPr lang="en-CA" b="1" dirty="0"/>
              <a:t>Unfreezing</a:t>
            </a:r>
            <a:r>
              <a:rPr lang="en-CA" b="0" dirty="0"/>
              <a:t> is</a:t>
            </a:r>
            <a:r>
              <a:rPr lang="en-CA" b="0" baseline="0" dirty="0"/>
              <a:t> </a:t>
            </a:r>
            <a:r>
              <a:rPr lang="en-CA" dirty="0"/>
              <a:t>getting</a:t>
            </a:r>
            <a:r>
              <a:rPr lang="en-CA" baseline="0" dirty="0"/>
              <a:t> </a:t>
            </a:r>
            <a:r>
              <a:rPr lang="en-CA" dirty="0"/>
              <a:t>people affected by change to believe that change is needed. During </a:t>
            </a:r>
            <a:r>
              <a:rPr lang="en-CA" b="1" dirty="0"/>
              <a:t>change intervention</a:t>
            </a:r>
            <a:r>
              <a:rPr lang="en-CA" dirty="0"/>
              <a:t> itself, workers </a:t>
            </a:r>
            <a:r>
              <a:rPr lang="en-US" dirty="0"/>
              <a:t>and</a:t>
            </a:r>
            <a:r>
              <a:rPr lang="en-CA" baseline="0" dirty="0"/>
              <a:t> </a:t>
            </a:r>
            <a:r>
              <a:rPr lang="en-CA" dirty="0"/>
              <a:t>managers change their behaviour </a:t>
            </a:r>
            <a:r>
              <a:rPr lang="en-US" dirty="0"/>
              <a:t>and</a:t>
            </a:r>
            <a:r>
              <a:rPr lang="en-CA" dirty="0"/>
              <a:t> work practices. </a:t>
            </a:r>
            <a:r>
              <a:rPr lang="en-CA" b="1" dirty="0"/>
              <a:t>Refreezing</a:t>
            </a:r>
            <a:r>
              <a:rPr lang="en-CA" dirty="0"/>
              <a:t> involves supporting </a:t>
            </a:r>
            <a:r>
              <a:rPr lang="en-US" dirty="0"/>
              <a:t>and</a:t>
            </a:r>
            <a:r>
              <a:rPr lang="en-CA" baseline="0" dirty="0"/>
              <a:t> </a:t>
            </a:r>
            <a:r>
              <a:rPr lang="en-CA" dirty="0"/>
              <a:t>reinforcing new changes so they “stick.” </a:t>
            </a:r>
          </a:p>
          <a:p>
            <a:endParaRPr lang="en-CA" dirty="0"/>
          </a:p>
          <a:p>
            <a:r>
              <a:rPr lang="en-CA" dirty="0"/>
              <a:t>Resistance</a:t>
            </a:r>
            <a:r>
              <a:rPr lang="en-CA" baseline="0" dirty="0"/>
              <a:t> </a:t>
            </a:r>
            <a:r>
              <a:rPr lang="en-CA" dirty="0"/>
              <a:t>to change is based on insufficient, incorrect, or misleading information. Managers should </a:t>
            </a:r>
            <a:r>
              <a:rPr lang="en-CA" b="1" i="0" dirty="0"/>
              <a:t>educate</a:t>
            </a:r>
            <a:r>
              <a:rPr lang="en-CA" i="0" dirty="0"/>
              <a:t> </a:t>
            </a:r>
            <a:r>
              <a:rPr lang="en-CA" dirty="0"/>
              <a:t>employees about the need for change </a:t>
            </a:r>
            <a:r>
              <a:rPr lang="en-US" dirty="0"/>
              <a:t>and</a:t>
            </a:r>
            <a:r>
              <a:rPr lang="en-CA" i="1" dirty="0"/>
              <a:t> </a:t>
            </a:r>
            <a:r>
              <a:rPr lang="en-CA" b="1" i="0" dirty="0"/>
              <a:t>communicate</a:t>
            </a:r>
            <a:r>
              <a:rPr lang="en-CA" i="0" dirty="0"/>
              <a:t> </a:t>
            </a:r>
            <a:r>
              <a:rPr lang="en-CA" dirty="0"/>
              <a:t>change-related information to them. Managers must also supply information </a:t>
            </a:r>
            <a:r>
              <a:rPr lang="en-US" dirty="0"/>
              <a:t>and</a:t>
            </a:r>
            <a:r>
              <a:rPr lang="en-CA" dirty="0"/>
              <a:t> funding or other support employees need to make changes. </a:t>
            </a:r>
          </a:p>
          <a:p>
            <a:endParaRPr lang="en-CA" dirty="0"/>
          </a:p>
          <a:p>
            <a:r>
              <a:rPr lang="en-CA" dirty="0"/>
              <a:t>One</a:t>
            </a:r>
            <a:r>
              <a:rPr lang="en-CA" baseline="0" dirty="0"/>
              <a:t> </a:t>
            </a:r>
            <a:r>
              <a:rPr lang="en-CA" dirty="0"/>
              <a:t>way to reduce resistance to change: have those affected by change </a:t>
            </a:r>
            <a:r>
              <a:rPr lang="en-CA" b="1" i="0" dirty="0"/>
              <a:t>participate in planning/implementing change process. </a:t>
            </a:r>
            <a:r>
              <a:rPr lang="en-CA" dirty="0"/>
              <a:t>Employees who participate have a better understanding of change </a:t>
            </a:r>
            <a:r>
              <a:rPr lang="en-US" dirty="0"/>
              <a:t>and</a:t>
            </a:r>
            <a:r>
              <a:rPr lang="en-CA" dirty="0"/>
              <a:t> the need for it. Employee concerns about change can be addressed as they occur if employees participate in planning/implementation process.</a:t>
            </a:r>
          </a:p>
          <a:p>
            <a:endParaRPr lang="en-CA" dirty="0"/>
          </a:p>
          <a:p>
            <a:r>
              <a:rPr lang="en-CA" dirty="0"/>
              <a:t>Employees are less likely to resist change if they are allowed </a:t>
            </a:r>
            <a:r>
              <a:rPr lang="en-CA" i="0" dirty="0"/>
              <a:t>to</a:t>
            </a:r>
            <a:r>
              <a:rPr lang="en-CA" i="1" dirty="0"/>
              <a:t> </a:t>
            </a:r>
            <a:r>
              <a:rPr lang="en-CA" b="1" i="0" dirty="0"/>
              <a:t>discuss </a:t>
            </a:r>
            <a:r>
              <a:rPr lang="en-US" b="1" i="0" dirty="0"/>
              <a:t>and</a:t>
            </a:r>
            <a:r>
              <a:rPr lang="en-CA" b="1" i="0" baseline="0" dirty="0"/>
              <a:t> </a:t>
            </a:r>
            <a:r>
              <a:rPr lang="en-CA" b="1" i="0" dirty="0"/>
              <a:t>agree on who will do what </a:t>
            </a:r>
            <a:r>
              <a:rPr lang="en-CA" dirty="0"/>
              <a:t>after change occurs. Resistance to change decreases when change efforts receive </a:t>
            </a:r>
            <a:r>
              <a:rPr lang="en-CA" b="1" i="0" dirty="0"/>
              <a:t>significant managerial support. </a:t>
            </a:r>
            <a:r>
              <a:rPr lang="en-CA" dirty="0"/>
              <a:t>Top managers must do more than talk about the</a:t>
            </a:r>
            <a:r>
              <a:rPr lang="en-CA" baseline="0" dirty="0"/>
              <a:t> </a:t>
            </a:r>
            <a:r>
              <a:rPr lang="en-CA" dirty="0"/>
              <a:t>importance of change. They must provide training, resources, and the autonomy needed to make change happen. </a:t>
            </a:r>
          </a:p>
          <a:p>
            <a:endParaRPr lang="en-CA" dirty="0"/>
          </a:p>
          <a:p>
            <a:r>
              <a:rPr lang="en-CA" dirty="0"/>
              <a:t>Use of formal power/authority to force others to change is called </a:t>
            </a:r>
            <a:r>
              <a:rPr lang="en-CA" b="1" dirty="0"/>
              <a:t>coercion. </a:t>
            </a:r>
            <a:r>
              <a:rPr lang="en-US" dirty="0"/>
              <a:t>Because</a:t>
            </a:r>
            <a:r>
              <a:rPr lang="en-CA" baseline="0" dirty="0"/>
              <a:t> </a:t>
            </a:r>
            <a:r>
              <a:rPr lang="en-CA" dirty="0"/>
              <a:t>of intense negative reactions it can create (i.e., fear, stress, resentment, sabotage of company products), coercion should only be used when a crisis exists or when all other attempts to reduce resistance to change have failed.</a:t>
            </a:r>
          </a:p>
          <a:p>
            <a:endParaRPr lang="en-CA" dirty="0"/>
          </a:p>
          <a:p>
            <a:endParaRPr lang="en-US" dirty="0"/>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13</a:t>
            </a:fld>
            <a:endParaRPr lang="en-US" dirty="0"/>
          </a:p>
        </p:txBody>
      </p:sp>
    </p:spTree>
    <p:extLst>
      <p:ext uri="{BB962C8B-B14F-4D97-AF65-F5344CB8AC3E}">
        <p14:creationId xmlns:p14="http://schemas.microsoft.com/office/powerpoint/2010/main" val="394237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14</a:t>
            </a:fld>
            <a:endParaRPr lang="en-US" dirty="0"/>
          </a:p>
        </p:txBody>
      </p:sp>
    </p:spTree>
    <p:extLst>
      <p:ext uri="{BB962C8B-B14F-4D97-AF65-F5344CB8AC3E}">
        <p14:creationId xmlns:p14="http://schemas.microsoft.com/office/powerpoint/2010/main" val="3240050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CA" dirty="0"/>
              <a:t>From Exhibit</a:t>
            </a:r>
            <a:r>
              <a:rPr lang="en-CA" baseline="0" dirty="0"/>
              <a:t> 6.7.</a:t>
            </a:r>
            <a:endParaRPr lang="en-CA" dirty="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8353A917-A9B8-4A4C-9AF0-236F108F6D10}" type="slidenum">
              <a:rPr lang="en-US" sz="1200">
                <a:latin typeface="Arial" charset="0"/>
              </a:rPr>
              <a:pPr/>
              <a:t>15</a:t>
            </a:fld>
            <a:endParaRPr lang="en-US" sz="1200" dirty="0">
              <a:latin typeface="Arial" charset="0"/>
            </a:endParaRPr>
          </a:p>
        </p:txBody>
      </p:sp>
    </p:spTree>
    <p:extLst>
      <p:ext uri="{BB962C8B-B14F-4D97-AF65-F5344CB8AC3E}">
        <p14:creationId xmlns:p14="http://schemas.microsoft.com/office/powerpoint/2010/main" val="24830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1774">
              <a:defRPr/>
            </a:pPr>
            <a:r>
              <a:rPr lang="en-US" b="1" dirty="0"/>
              <a:t>Organizational development (OD) interventions</a:t>
            </a:r>
            <a:r>
              <a:rPr lang="en-US" dirty="0"/>
              <a:t> begin with the recognition of the problem. Then, the company designates a </a:t>
            </a:r>
            <a:r>
              <a:rPr lang="en-US" b="1" dirty="0"/>
              <a:t>change agent </a:t>
            </a:r>
            <a:r>
              <a:rPr lang="en-US" dirty="0"/>
              <a:t>to be formally in charge of guiding the change effort. The person can be someone from the company or a professional consultant. The change agent clarifies the problem, gathers information, works with decision makers to create and implement an action plan, helps evaluate the plan’s effectiveness, implements the plan throughout the company, and leaves (if outside the company) after making sure the change intervention will continue to work. </a:t>
            </a:r>
          </a:p>
          <a:p>
            <a:pPr defTabSz="931774">
              <a:defRPr/>
            </a:pPr>
            <a:endParaRPr lang="en-CA" dirty="0"/>
          </a:p>
          <a:p>
            <a:endParaRPr lang="en-CA"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149AA016-CDD8-E84F-AC09-EB3F7F751BA5}" type="slidenum">
              <a:rPr lang="en-US" sz="1200">
                <a:latin typeface="Arial" charset="0"/>
              </a:rPr>
              <a:pPr/>
              <a:t>16</a:t>
            </a:fld>
            <a:endParaRPr lang="en-US" sz="1200" dirty="0">
              <a:latin typeface="Arial" charset="0"/>
            </a:endParaRPr>
          </a:p>
        </p:txBody>
      </p:sp>
    </p:spTree>
    <p:extLst>
      <p:ext uri="{BB962C8B-B14F-4D97-AF65-F5344CB8AC3E}">
        <p14:creationId xmlns:p14="http://schemas.microsoft.com/office/powerpoint/2010/main" val="2075684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1774">
              <a:defRPr/>
            </a:pPr>
            <a:r>
              <a:rPr lang="en-US" dirty="0"/>
              <a:t>The exhibit describes the most frequently used organizational development interventions for large systems, small groups, and people. </a:t>
            </a:r>
          </a:p>
          <a:p>
            <a:endParaRPr lang="en-CA" dirty="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5B0D2599-7774-7B43-B5BB-103A58A6337F}" type="slidenum">
              <a:rPr lang="en-US" sz="1200">
                <a:latin typeface="Arial" charset="0"/>
              </a:rPr>
              <a:pPr/>
              <a:t>17</a:t>
            </a:fld>
            <a:endParaRPr lang="en-US" sz="1200" dirty="0">
              <a:latin typeface="Arial" charset="0"/>
            </a:endParaRPr>
          </a:p>
        </p:txBody>
      </p:sp>
    </p:spTree>
    <p:extLst>
      <p:ext uri="{BB962C8B-B14F-4D97-AF65-F5344CB8AC3E}">
        <p14:creationId xmlns:p14="http://schemas.microsoft.com/office/powerpoint/2010/main" val="5117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3</a:t>
            </a:fld>
            <a:endParaRPr lang="en-US" dirty="0"/>
          </a:p>
        </p:txBody>
      </p:sp>
    </p:spTree>
    <p:extLst>
      <p:ext uri="{BB962C8B-B14F-4D97-AF65-F5344CB8AC3E}">
        <p14:creationId xmlns:p14="http://schemas.microsoft.com/office/powerpoint/2010/main" val="277477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S-curve pattern of innovation: </a:t>
            </a:r>
            <a:r>
              <a:rPr lang="en-CA" dirty="0"/>
              <a:t>a pattern of technological innovation characterized by slow initial progress, then rapid progress, and then slow progress again as a technology matures and reaches its limits.</a:t>
            </a:r>
            <a:endParaRPr lang="en-US" dirty="0"/>
          </a:p>
          <a:p>
            <a:endParaRPr lang="en-CA" dirty="0"/>
          </a:p>
          <a:p>
            <a:r>
              <a:rPr lang="en-CA" dirty="0"/>
              <a:t>Early</a:t>
            </a:r>
            <a:r>
              <a:rPr lang="en-CA" baseline="0" dirty="0"/>
              <a:t> in a </a:t>
            </a:r>
            <a:r>
              <a:rPr lang="en-CA" dirty="0"/>
              <a:t>technology cycle, there is still much to learn and progress</a:t>
            </a:r>
            <a:r>
              <a:rPr lang="en-CA" baseline="0" dirty="0"/>
              <a:t> is</a:t>
            </a:r>
            <a:r>
              <a:rPr lang="en-CA" dirty="0"/>
              <a:t> slow, depicted by point A on the S-curve. The flat slope indicates that increased effort (i.e., money, research, and development) brings only small improvements in technological performance. As technology matures, researchers figure out how to get better performance from new tech. T</a:t>
            </a:r>
            <a:r>
              <a:rPr lang="en-US" dirty="0"/>
              <a:t>h</a:t>
            </a:r>
            <a:r>
              <a:rPr lang="en-CA" dirty="0"/>
              <a:t>is is represented</a:t>
            </a:r>
            <a:r>
              <a:rPr lang="en-CA" baseline="0" dirty="0"/>
              <a:t> </a:t>
            </a:r>
            <a:r>
              <a:rPr lang="en-CA" dirty="0"/>
              <a:t>by point B of the S-curve. </a:t>
            </a:r>
          </a:p>
          <a:p>
            <a:endParaRPr lang="en-CA" dirty="0"/>
          </a:p>
          <a:p>
            <a:r>
              <a:rPr lang="en-US" dirty="0"/>
              <a:t>The steeper slope indicates that small amounts of effort will result in significant increases in performance. At point C, the flat slope again indicates that further efforts to develop this particular technology will result in only small increases in performance. More important, however, point C indicates that the performance limits of that particular technology are being reached. In other words, additional significant improvements in performance are highly unlikely.</a:t>
            </a:r>
            <a:r>
              <a:rPr lang="en-CA" dirty="0"/>
              <a:t> After technology has reached its limits at the top of the S-curve, improvements in</a:t>
            </a:r>
            <a:r>
              <a:rPr lang="en-CA" baseline="0" dirty="0"/>
              <a:t> </a:t>
            </a:r>
            <a:r>
              <a:rPr lang="en-CA" dirty="0"/>
              <a:t>performance usually come from radical new designs/new performance-enhancing materials</a:t>
            </a:r>
            <a:r>
              <a:rPr lang="en-CA" baseline="0" dirty="0"/>
              <a:t> (point C).</a:t>
            </a:r>
          </a:p>
          <a:p>
            <a:endParaRPr lang="en-CA" baseline="0" dirty="0"/>
          </a:p>
          <a:p>
            <a:r>
              <a:rPr lang="en-CA" dirty="0"/>
              <a:t>New technology is represented by the second S-curve. The changeover or discontinuity between the old and new technologies is represented by the dotted line. At first, the old and new technologies will likely coexist. Eventually, however, the new technology will replace the old technology. When that happens, the old technology cycle will be complete, and a new one will have started.</a:t>
            </a:r>
          </a:p>
          <a:p>
            <a:endParaRPr lang="en-CA" dirty="0"/>
          </a:p>
          <a:p>
            <a:r>
              <a:rPr lang="en-CA" dirty="0"/>
              <a:t>(Textbook example: Intel’s development of computer chips.)</a:t>
            </a:r>
          </a:p>
          <a:p>
            <a:endParaRPr lang="en-CA" dirty="0"/>
          </a:p>
          <a:p>
            <a:endParaRPr lang="en-CA" dirty="0"/>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4</a:t>
            </a:fld>
            <a:endParaRPr lang="en-US" dirty="0"/>
          </a:p>
        </p:txBody>
      </p:sp>
    </p:spTree>
    <p:extLst>
      <p:ext uri="{BB962C8B-B14F-4D97-AF65-F5344CB8AC3E}">
        <p14:creationId xmlns:p14="http://schemas.microsoft.com/office/powerpoint/2010/main" val="2760483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Discontinuous change: </a:t>
            </a:r>
            <a:r>
              <a:rPr lang="en-CA" dirty="0"/>
              <a:t>phase of technology cycle characterized by technological substitution and</a:t>
            </a:r>
            <a:r>
              <a:rPr lang="en-CA" baseline="0" dirty="0"/>
              <a:t> </a:t>
            </a:r>
            <a:r>
              <a:rPr lang="en-CA" dirty="0"/>
              <a:t>design competition</a:t>
            </a:r>
            <a:endParaRPr lang="en-CA" b="1" dirty="0"/>
          </a:p>
          <a:p>
            <a:r>
              <a:rPr lang="en-CA" b="1" dirty="0"/>
              <a:t>Technological substitution: </a:t>
            </a:r>
            <a:r>
              <a:rPr lang="en-CA" b="0" dirty="0"/>
              <a:t>the purchase of</a:t>
            </a:r>
            <a:r>
              <a:rPr lang="en-CA" dirty="0"/>
              <a:t> new technologies to replace older ones </a:t>
            </a:r>
            <a:endParaRPr lang="en-CA" b="1" dirty="0"/>
          </a:p>
          <a:p>
            <a:r>
              <a:rPr lang="en-CA" b="1" dirty="0"/>
              <a:t>Design competition: </a:t>
            </a:r>
            <a:r>
              <a:rPr lang="en-CA" dirty="0"/>
              <a:t>competition between old and new technologies to establish new technological</a:t>
            </a:r>
            <a:r>
              <a:rPr lang="en-CA" baseline="0" dirty="0"/>
              <a:t> </a:t>
            </a:r>
            <a:r>
              <a:rPr lang="en-CA" dirty="0"/>
              <a:t>standard/dominant design  </a:t>
            </a:r>
          </a:p>
          <a:p>
            <a:endParaRPr lang="en-US" dirty="0"/>
          </a:p>
        </p:txBody>
      </p:sp>
      <p:sp>
        <p:nvSpPr>
          <p:cNvPr id="4" name="Slide Number Placeholder 3"/>
          <p:cNvSpPr>
            <a:spLocks noGrp="1"/>
          </p:cNvSpPr>
          <p:nvPr>
            <p:ph type="sldNum" sz="quarter" idx="10"/>
          </p:nvPr>
        </p:nvSpPr>
        <p:spPr/>
        <p:txBody>
          <a:bodyPr/>
          <a:lstStyle/>
          <a:p>
            <a:pPr>
              <a:defRPr/>
            </a:pPr>
            <a:fld id="{DADE3FDE-4A10-6742-A82D-F3188E51CCB7}" type="slidenum">
              <a:rPr lang="en-US" smtClean="0"/>
              <a:pPr>
                <a:defRPr/>
              </a:pPr>
              <a:t>5</a:t>
            </a:fld>
            <a:endParaRPr lang="en-US" dirty="0"/>
          </a:p>
        </p:txBody>
      </p:sp>
    </p:spTree>
    <p:extLst>
      <p:ext uri="{BB962C8B-B14F-4D97-AF65-F5344CB8AC3E}">
        <p14:creationId xmlns:p14="http://schemas.microsoft.com/office/powerpoint/2010/main" val="126350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1774">
              <a:defRPr/>
            </a:pPr>
            <a:r>
              <a:rPr lang="en-US" dirty="0"/>
              <a:t>This exhibit shows typical innovation consisting of a series of technology cycles. Recall that a technology cycle begins with a new technology and ends when that technology is replaced by a newer, substantially better technology. The innovation stream  shows three technology cycles. </a:t>
            </a:r>
          </a:p>
          <a:p>
            <a:pPr defTabSz="931774">
              <a:defRPr/>
            </a:pPr>
            <a:endParaRPr lang="en-US" dirty="0"/>
          </a:p>
          <a:p>
            <a:pPr defTabSz="931774">
              <a:defRPr/>
            </a:pPr>
            <a:r>
              <a:rPr lang="en-CA" dirty="0"/>
              <a:t>An innovation stream begins with a </a:t>
            </a:r>
            <a:r>
              <a:rPr lang="en-CA" b="1" dirty="0"/>
              <a:t>technological discontinuity,</a:t>
            </a:r>
            <a:r>
              <a:rPr lang="en-CA" dirty="0"/>
              <a:t> in which a scientific advance or a unique combination of existing technologies creates a significant breakthrough in performance or function. Technological discontinuities are followed by </a:t>
            </a:r>
            <a:r>
              <a:rPr lang="en-CA" b="1" dirty="0"/>
              <a:t>discontinuous change, </a:t>
            </a:r>
            <a:r>
              <a:rPr lang="en-CA" dirty="0"/>
              <a:t>which is characterized by technological substitution and design competition. </a:t>
            </a:r>
            <a:r>
              <a:rPr lang="en-CA" b="1" dirty="0"/>
              <a:t>Technological substitution</a:t>
            </a:r>
            <a:r>
              <a:rPr lang="en-CA" dirty="0"/>
              <a:t> occurs when customers then purchase new technologies to replace older technologies—like replacing a simple wall thermostat in your house. (Example: Nest)</a:t>
            </a:r>
          </a:p>
          <a:p>
            <a:pPr defTabSz="931774">
              <a:defRPr/>
            </a:pPr>
            <a:endParaRPr lang="en-CA" dirty="0"/>
          </a:p>
          <a:p>
            <a:pPr defTabSz="931774">
              <a:defRPr/>
            </a:pPr>
            <a:r>
              <a:rPr lang="en-CA" dirty="0"/>
              <a:t>Discontinuous change is also characterized by </a:t>
            </a:r>
            <a:r>
              <a:rPr lang="en-CA" b="1" dirty="0"/>
              <a:t>design competition, </a:t>
            </a:r>
            <a:r>
              <a:rPr lang="en-CA" dirty="0"/>
              <a:t>in which the old technology and several different new technologies compete to establish a new technological standard or dominant design.</a:t>
            </a:r>
          </a:p>
          <a:p>
            <a:pPr defTabSz="931774">
              <a:defRPr/>
            </a:pPr>
            <a:endParaRPr lang="en-US" b="1" dirty="0"/>
          </a:p>
          <a:p>
            <a:pPr defTabSz="931774">
              <a:defRPr/>
            </a:pPr>
            <a:r>
              <a:rPr lang="en-US" b="1" dirty="0"/>
              <a:t>Dominant design:</a:t>
            </a:r>
            <a:r>
              <a:rPr lang="en-US" dirty="0"/>
              <a:t> new accepted market standard for technology. Dominant designs emerge in several ways. One is </a:t>
            </a:r>
            <a:r>
              <a:rPr lang="en-US" i="1" dirty="0"/>
              <a:t>critical mass</a:t>
            </a:r>
            <a:r>
              <a:rPr lang="en-US" dirty="0"/>
              <a:t>, meaning that a particular technology can become the dominant design simply because most people use it.  </a:t>
            </a:r>
            <a:r>
              <a:rPr lang="en-CA" dirty="0"/>
              <a:t>A design can also become dominant if it solves a practical problem. Dominant designs can also emerge through independent standards bodies such as the International Telecommunications Union (</a:t>
            </a:r>
            <a:r>
              <a:rPr lang="en-CA" u="sng" dirty="0"/>
              <a:t>http://www.itu.int</a:t>
            </a:r>
            <a:r>
              <a:rPr lang="en-CA" dirty="0"/>
              <a:t>), an agency of the United Nations that establishes standards for the communications industry (i.e., Internet, telephone, satellites, radio, etc.) to be followed worldwide. </a:t>
            </a:r>
          </a:p>
          <a:p>
            <a:pPr defTabSz="931774">
              <a:defRPr/>
            </a:pPr>
            <a:endParaRPr lang="en-CA" dirty="0"/>
          </a:p>
          <a:p>
            <a:r>
              <a:rPr lang="en-CA" b="1" dirty="0"/>
              <a:t>Incremental change: </a:t>
            </a:r>
            <a:r>
              <a:rPr lang="en-CA" dirty="0"/>
              <a:t>the phase of a technology cycle in which companies innovate by lowering costs and improving the functioning and performance of the dominant technological design.</a:t>
            </a:r>
            <a:endParaRPr lang="en-US" dirty="0"/>
          </a:p>
          <a:p>
            <a:pPr defTabSz="931774">
              <a:defRPr/>
            </a:pPr>
            <a:endParaRPr lang="en-US" dirty="0"/>
          </a:p>
          <a:p>
            <a:pPr defTabSz="931774">
              <a:defRPr/>
            </a:pPr>
            <a:r>
              <a:rPr lang="en-US" b="1" dirty="0"/>
              <a:t>Technological lockout: </a:t>
            </a:r>
            <a:r>
              <a:rPr lang="en-US" dirty="0"/>
              <a:t>occurs when a new dominant design (i.e., a significantly better technology) prevents a company from competitively selling its products or makes it difficult to do so.</a:t>
            </a:r>
          </a:p>
          <a:p>
            <a:pPr defTabSz="931774">
              <a:defRPr/>
            </a:pPr>
            <a:endParaRPr lang="en-CA" dirty="0"/>
          </a:p>
          <a:p>
            <a:pPr defTabSz="931774">
              <a:defRPr/>
            </a:pPr>
            <a:endParaRPr lang="en-US" dirty="0"/>
          </a:p>
          <a:p>
            <a:endParaRPr lang="en-CA"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4703DB36-221D-9845-9C18-A8FCC8B4BA3B}" type="slidenum">
              <a:rPr lang="en-US" sz="1200">
                <a:latin typeface="Arial" charset="0"/>
              </a:rPr>
              <a:pPr/>
              <a:t>6</a:t>
            </a:fld>
            <a:endParaRPr lang="en-US" sz="1200" dirty="0">
              <a:latin typeface="Arial" charset="0"/>
            </a:endParaRPr>
          </a:p>
        </p:txBody>
      </p:sp>
    </p:spTree>
    <p:extLst>
      <p:ext uri="{BB962C8B-B14F-4D97-AF65-F5344CB8AC3E}">
        <p14:creationId xmlns:p14="http://schemas.microsoft.com/office/powerpoint/2010/main" val="426366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xfrm>
            <a:off x="701040" y="4415790"/>
            <a:ext cx="5608320" cy="433832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b="1" dirty="0"/>
              <a:t>Creative work environments: </a:t>
            </a:r>
            <a:r>
              <a:rPr lang="en-CA" dirty="0"/>
              <a:t>workplace cultures in which workers perceive that new ideas are welcomed, valued, and encouraged. </a:t>
            </a:r>
            <a:r>
              <a:rPr lang="en-US" dirty="0"/>
              <a:t>Creative work environments have six components that encourage creativity:</a:t>
            </a:r>
          </a:p>
          <a:p>
            <a:pPr marL="232943" indent="-232943" defTabSz="931774">
              <a:defRPr/>
            </a:pPr>
            <a:r>
              <a:rPr lang="en-US" dirty="0"/>
              <a:t>1. Challenging work</a:t>
            </a:r>
          </a:p>
          <a:p>
            <a:pPr marL="232943" indent="-232943" defTabSz="931774">
              <a:defRPr/>
            </a:pPr>
            <a:r>
              <a:rPr lang="en-US" dirty="0"/>
              <a:t>2. Organizational encouragement</a:t>
            </a:r>
          </a:p>
          <a:p>
            <a:pPr marL="232943" indent="-232943" defTabSz="931774">
              <a:defRPr/>
            </a:pPr>
            <a:r>
              <a:rPr lang="en-US" dirty="0"/>
              <a:t>3. Supervisory encouragement</a:t>
            </a:r>
          </a:p>
          <a:p>
            <a:pPr marL="232943" indent="-232943" defTabSz="931774">
              <a:defRPr/>
            </a:pPr>
            <a:r>
              <a:rPr lang="en-US" dirty="0"/>
              <a:t>4. Work group encouragement</a:t>
            </a:r>
          </a:p>
          <a:p>
            <a:pPr marL="232943" indent="-232943" defTabSz="931774">
              <a:defRPr/>
            </a:pPr>
            <a:r>
              <a:rPr lang="en-US" dirty="0"/>
              <a:t>5. Freedom</a:t>
            </a:r>
          </a:p>
          <a:p>
            <a:pPr marL="232943" indent="-232943" defTabSz="931774">
              <a:defRPr/>
            </a:pPr>
            <a:r>
              <a:rPr lang="en-US" dirty="0"/>
              <a:t>6. Lack of organizational impediments.</a:t>
            </a:r>
          </a:p>
          <a:p>
            <a:pPr defTabSz="931774">
              <a:defRPr/>
            </a:pPr>
            <a:endParaRPr lang="en-CA" i="1" dirty="0"/>
          </a:p>
          <a:p>
            <a:pPr defTabSz="931774">
              <a:defRPr/>
            </a:pPr>
            <a:r>
              <a:rPr lang="en-CA" i="1" dirty="0"/>
              <a:t>Challenging work </a:t>
            </a:r>
            <a:r>
              <a:rPr lang="en-CA" dirty="0"/>
              <a:t>creates a rewarding psychological experience known as “</a:t>
            </a:r>
            <a:r>
              <a:rPr lang="en-CA" b="1" dirty="0"/>
              <a:t>flow</a:t>
            </a:r>
            <a:r>
              <a:rPr lang="en-CA" dirty="0"/>
              <a:t>” (a psychological state of effortlessness in which you become completely absorbed in what you’re doing and time seems to fly).</a:t>
            </a:r>
          </a:p>
          <a:p>
            <a:pPr defTabSz="931774">
              <a:defRPr/>
            </a:pPr>
            <a:r>
              <a:rPr lang="en-CA" i="1" dirty="0"/>
              <a:t>Organizational encouragement</a:t>
            </a:r>
            <a:r>
              <a:rPr lang="en-CA" dirty="0"/>
              <a:t> of creativity occurs when management encourages risk taking and new ideas, supports and fairly evaluates new ideas, rewards and recognizes creativity, and encourages the sharing of new ideas throughout the company.</a:t>
            </a:r>
          </a:p>
          <a:p>
            <a:pPr defTabSz="931774">
              <a:defRPr/>
            </a:pPr>
            <a:r>
              <a:rPr lang="en-CA" i="1" dirty="0"/>
              <a:t>Supervisory encouragement</a:t>
            </a:r>
            <a:r>
              <a:rPr lang="en-CA" dirty="0"/>
              <a:t> of creativity occurs when supervisors provide clear goals, encourage open interaction with subordinates, and actively support development teams’ work and ideas. </a:t>
            </a:r>
          </a:p>
          <a:p>
            <a:pPr defTabSz="931774">
              <a:defRPr/>
            </a:pPr>
            <a:r>
              <a:rPr lang="en-CA" i="1" dirty="0"/>
              <a:t>Work group encouragement</a:t>
            </a:r>
            <a:r>
              <a:rPr lang="en-CA" dirty="0"/>
              <a:t> occurs when group members have diverse experience, education, and backgrounds and when the group fosters mutual openness to ideas; positive, constructive challenges to ideas; and shared commitment to ideas.</a:t>
            </a:r>
          </a:p>
          <a:p>
            <a:pPr defTabSz="931774">
              <a:defRPr/>
            </a:pPr>
            <a:r>
              <a:rPr lang="en-CA" i="1" dirty="0"/>
              <a:t>Freedom</a:t>
            </a:r>
            <a:r>
              <a:rPr lang="en-CA" dirty="0"/>
              <a:t> means having autonomy over one’s day-to-day work and a sense of ownership and control over one’s ideas.</a:t>
            </a:r>
          </a:p>
          <a:p>
            <a:pPr defTabSz="931774">
              <a:defRPr/>
            </a:pPr>
            <a:r>
              <a:rPr lang="en-US" i="1" dirty="0"/>
              <a:t>Lack of organizational impediments </a:t>
            </a:r>
            <a:r>
              <a:rPr lang="en-US" dirty="0"/>
              <a:t>such as </a:t>
            </a:r>
            <a:r>
              <a:rPr lang="en-CA" dirty="0"/>
              <a:t>internal conflict, power struggles, rigid management structures, and a conservative bias toward the status quo which discourage creativity.  </a:t>
            </a:r>
          </a:p>
          <a:p>
            <a:pPr marL="232943" indent="-232943" defTabSz="931774">
              <a:defRPr/>
            </a:pPr>
            <a:endParaRPr lang="en-CA"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6419DAB2-0FFE-7141-B398-A3DCA88DCCB1}" type="slidenum">
              <a:rPr lang="en-US" sz="1200">
                <a:latin typeface="Arial" charset="0"/>
              </a:rPr>
              <a:pPr/>
              <a:t>7</a:t>
            </a:fld>
            <a:endParaRPr lang="en-US" sz="1200" dirty="0">
              <a:latin typeface="Arial" charset="0"/>
            </a:endParaRPr>
          </a:p>
        </p:txBody>
      </p:sp>
    </p:spTree>
    <p:extLst>
      <p:ext uri="{BB962C8B-B14F-4D97-AF65-F5344CB8AC3E}">
        <p14:creationId xmlns:p14="http://schemas.microsoft.com/office/powerpoint/2010/main" val="1260582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D3C235E5-C60B-4744-BE60-A9546BFCAB83}" type="slidenum">
              <a:rPr lang="en-US" sz="1200">
                <a:latin typeface="Arial" charset="0"/>
              </a:rPr>
              <a:pPr/>
              <a:t>8</a:t>
            </a:fld>
            <a:endParaRPr lang="en-US" sz="1200" dirty="0">
              <a:latin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dirty="0"/>
              <a:t>An “iteration” is a repetition. </a:t>
            </a:r>
            <a:endParaRPr lang="en-CA" b="1" dirty="0"/>
          </a:p>
          <a:p>
            <a:r>
              <a:rPr lang="en-CA" b="1" dirty="0"/>
              <a:t>Design iteration:</a:t>
            </a:r>
            <a:r>
              <a:rPr lang="en-CA" b="1" baseline="0" dirty="0"/>
              <a:t> </a:t>
            </a:r>
            <a:r>
              <a:rPr lang="en-CA" dirty="0"/>
              <a:t>cycle of repetition in which a company tests prototype of new product/service, improves on design, </a:t>
            </a:r>
            <a:r>
              <a:rPr lang="en-US" dirty="0"/>
              <a:t>and</a:t>
            </a:r>
            <a:r>
              <a:rPr lang="en-CA" baseline="0" dirty="0"/>
              <a:t> </a:t>
            </a:r>
            <a:r>
              <a:rPr lang="en-CA" dirty="0"/>
              <a:t>builds </a:t>
            </a:r>
            <a:r>
              <a:rPr lang="en-US" dirty="0"/>
              <a:t>and</a:t>
            </a:r>
            <a:r>
              <a:rPr lang="en-CA" dirty="0"/>
              <a:t> tests the improved prototype</a:t>
            </a:r>
          </a:p>
          <a:p>
            <a:r>
              <a:rPr lang="en-CA" b="1" dirty="0"/>
              <a:t>Product</a:t>
            </a:r>
            <a:r>
              <a:rPr lang="en-CA" b="1" baseline="0" dirty="0"/>
              <a:t> p</a:t>
            </a:r>
            <a:r>
              <a:rPr lang="en-CA" b="1" dirty="0"/>
              <a:t>rototype:</a:t>
            </a:r>
            <a:r>
              <a:rPr lang="en-CA" dirty="0"/>
              <a:t> full-scale working model being tested for design, function, </a:t>
            </a:r>
            <a:r>
              <a:rPr lang="en-US" dirty="0"/>
              <a:t>and</a:t>
            </a:r>
            <a:r>
              <a:rPr lang="en-CA" dirty="0"/>
              <a:t> reliability</a:t>
            </a:r>
            <a:endParaRPr lang="en-CA" b="1" dirty="0"/>
          </a:p>
          <a:p>
            <a:r>
              <a:rPr lang="en-CA" b="1" dirty="0"/>
              <a:t>Testing:</a:t>
            </a:r>
            <a:r>
              <a:rPr lang="en-CA" dirty="0"/>
              <a:t> systematic comparison of different product designs/design iterations. Companies that want to create new dominant design following technological discontinuity quickly build, test, improve, </a:t>
            </a:r>
            <a:r>
              <a:rPr lang="en-US" dirty="0"/>
              <a:t>and</a:t>
            </a:r>
            <a:r>
              <a:rPr lang="en-CA" dirty="0"/>
              <a:t> retest series of different product prototypes. </a:t>
            </a:r>
            <a:endParaRPr lang="en-CA" b="1" dirty="0"/>
          </a:p>
          <a:p>
            <a:r>
              <a:rPr lang="en-CA" b="1" dirty="0"/>
              <a:t>Milestones:</a:t>
            </a:r>
            <a:r>
              <a:rPr lang="en-CA" dirty="0"/>
              <a:t> formal project review points used to assess progress </a:t>
            </a:r>
            <a:r>
              <a:rPr lang="en-US" dirty="0"/>
              <a:t>and</a:t>
            </a:r>
            <a:r>
              <a:rPr lang="en-CA" dirty="0"/>
              <a:t> performance. By making people regularly assess what they’re doing, how well they’re performing, and whether they need to take corrective action, milestones provide structure</a:t>
            </a:r>
            <a:r>
              <a:rPr lang="en-CA" baseline="0" dirty="0"/>
              <a:t> to </a:t>
            </a:r>
            <a:r>
              <a:rPr lang="en-CA" dirty="0"/>
              <a:t>general chaos that follows technological discontinuities. Milestones also shorten the innovation process by creating a sense of urgency that keeps everyone on task. </a:t>
            </a:r>
          </a:p>
          <a:p>
            <a:r>
              <a:rPr lang="en-CA" b="1" dirty="0"/>
              <a:t>Multifunctional teams</a:t>
            </a:r>
            <a:r>
              <a:rPr lang="en-CA" dirty="0"/>
              <a:t> are work teams composed of people from different departments. </a:t>
            </a:r>
          </a:p>
        </p:txBody>
      </p:sp>
    </p:spTree>
    <p:extLst>
      <p:ext uri="{BB962C8B-B14F-4D97-AF65-F5344CB8AC3E}">
        <p14:creationId xmlns:p14="http://schemas.microsoft.com/office/powerpoint/2010/main" val="415434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57066" indent="-291179">
              <a:defRPr sz="2400">
                <a:solidFill>
                  <a:schemeClr val="tx1"/>
                </a:solidFill>
                <a:latin typeface="Helvetica" charset="0"/>
                <a:ea typeface="ＭＳ Ｐゴシック" charset="0"/>
              </a:defRPr>
            </a:lvl2pPr>
            <a:lvl3pPr marL="1164717" indent="-232943">
              <a:defRPr sz="2400">
                <a:solidFill>
                  <a:schemeClr val="tx1"/>
                </a:solidFill>
                <a:latin typeface="Helvetica" charset="0"/>
                <a:ea typeface="ＭＳ Ｐゴシック" charset="0"/>
              </a:defRPr>
            </a:lvl3pPr>
            <a:lvl4pPr marL="1630604" indent="-232943">
              <a:defRPr sz="2400">
                <a:solidFill>
                  <a:schemeClr val="tx1"/>
                </a:solidFill>
                <a:latin typeface="Helvetica" charset="0"/>
                <a:ea typeface="ＭＳ Ｐゴシック" charset="0"/>
              </a:defRPr>
            </a:lvl4pPr>
            <a:lvl5pPr marL="2096491" indent="-232943">
              <a:defRPr sz="2400">
                <a:solidFill>
                  <a:schemeClr val="tx1"/>
                </a:solidFill>
                <a:latin typeface="Helvetica" charset="0"/>
                <a:ea typeface="ＭＳ Ｐゴシック" charset="0"/>
              </a:defRPr>
            </a:lvl5pPr>
            <a:lvl6pPr marL="2562377" indent="-232943" eaLnBrk="0" fontAlgn="base" hangingPunct="0">
              <a:spcBef>
                <a:spcPct val="0"/>
              </a:spcBef>
              <a:spcAft>
                <a:spcPct val="0"/>
              </a:spcAft>
              <a:defRPr sz="2400">
                <a:solidFill>
                  <a:schemeClr val="tx1"/>
                </a:solidFill>
                <a:latin typeface="Helvetica" charset="0"/>
                <a:ea typeface="ＭＳ Ｐゴシック" charset="0"/>
              </a:defRPr>
            </a:lvl6pPr>
            <a:lvl7pPr marL="3028264" indent="-232943" eaLnBrk="0" fontAlgn="base" hangingPunct="0">
              <a:spcBef>
                <a:spcPct val="0"/>
              </a:spcBef>
              <a:spcAft>
                <a:spcPct val="0"/>
              </a:spcAft>
              <a:defRPr sz="2400">
                <a:solidFill>
                  <a:schemeClr val="tx1"/>
                </a:solidFill>
                <a:latin typeface="Helvetica" charset="0"/>
                <a:ea typeface="ＭＳ Ｐゴシック" charset="0"/>
              </a:defRPr>
            </a:lvl7pPr>
            <a:lvl8pPr marL="3494151" indent="-232943" eaLnBrk="0" fontAlgn="base" hangingPunct="0">
              <a:spcBef>
                <a:spcPct val="0"/>
              </a:spcBef>
              <a:spcAft>
                <a:spcPct val="0"/>
              </a:spcAft>
              <a:defRPr sz="2400">
                <a:solidFill>
                  <a:schemeClr val="tx1"/>
                </a:solidFill>
                <a:latin typeface="Helvetica" charset="0"/>
                <a:ea typeface="ＭＳ Ｐゴシック" charset="0"/>
              </a:defRPr>
            </a:lvl8pPr>
            <a:lvl9pPr marL="3960038" indent="-232943" eaLnBrk="0" fontAlgn="base" hangingPunct="0">
              <a:spcBef>
                <a:spcPct val="0"/>
              </a:spcBef>
              <a:spcAft>
                <a:spcPct val="0"/>
              </a:spcAft>
              <a:defRPr sz="2400">
                <a:solidFill>
                  <a:schemeClr val="tx1"/>
                </a:solidFill>
                <a:latin typeface="Helvetica" charset="0"/>
                <a:ea typeface="ＭＳ Ｐゴシック" charset="0"/>
              </a:defRPr>
            </a:lvl9pPr>
          </a:lstStyle>
          <a:p>
            <a:fld id="{CE46B6F6-EA6F-534F-9C85-3EFC8847D7B8}" type="slidenum">
              <a:rPr lang="en-US" sz="1200">
                <a:latin typeface="Arial" charset="0"/>
              </a:rPr>
              <a:pPr/>
              <a:t>9</a:t>
            </a:fld>
            <a:endParaRPr lang="en-US" sz="1200" dirty="0">
              <a:latin typeface="Arial"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dirty="0"/>
              <a:t>When </a:t>
            </a:r>
            <a:r>
              <a:rPr lang="en-CA" b="1" dirty="0"/>
              <a:t>planning</a:t>
            </a:r>
            <a:r>
              <a:rPr lang="en-CA" i="1" dirty="0"/>
              <a:t> </a:t>
            </a:r>
            <a:r>
              <a:rPr lang="en-CA" dirty="0"/>
              <a:t>for incremental innovation, the goal is to squeeze or compress development time as much as possible, and the general strategy is to create a series of planned steps to accomplish that goal. Most planning for incremental innovation is based on the idea of </a:t>
            </a:r>
            <a:r>
              <a:rPr lang="en-CA" i="1" dirty="0"/>
              <a:t>generational change</a:t>
            </a:r>
            <a:r>
              <a:rPr lang="en-CA" dirty="0"/>
              <a:t>.</a:t>
            </a:r>
            <a:endParaRPr lang="en-CA" b="1" dirty="0"/>
          </a:p>
          <a:p>
            <a:r>
              <a:rPr lang="en-CA" b="1" dirty="0"/>
              <a:t>Generational change</a:t>
            </a:r>
            <a:r>
              <a:rPr lang="en-CA" b="0" dirty="0"/>
              <a:t> </a:t>
            </a:r>
            <a:r>
              <a:rPr lang="en-CA" b="0" baseline="0" dirty="0"/>
              <a:t>occurs when </a:t>
            </a:r>
            <a:r>
              <a:rPr lang="en-CA" dirty="0"/>
              <a:t>incremental improvements are made to dominant technological design such that the improved version of technology is fully backward compatible with the older version. </a:t>
            </a:r>
          </a:p>
          <a:p>
            <a:r>
              <a:rPr lang="en-CA" dirty="0"/>
              <a:t>Because the compression approach assumes that innovation can follow a series of </a:t>
            </a:r>
            <a:r>
              <a:rPr lang="en-CA" b="1" dirty="0"/>
              <a:t>preplanned</a:t>
            </a:r>
            <a:r>
              <a:rPr lang="en-CA" dirty="0"/>
              <a:t> steps, one of the ways to shorten development time </a:t>
            </a:r>
            <a:r>
              <a:rPr lang="en-CA" i="0" dirty="0"/>
              <a:t>is </a:t>
            </a:r>
            <a:r>
              <a:rPr lang="en-CA" b="1" i="0" dirty="0"/>
              <a:t>supplier involvement</a:t>
            </a:r>
            <a:r>
              <a:rPr lang="en-CA" b="1" dirty="0"/>
              <a:t>. </a:t>
            </a:r>
            <a:r>
              <a:rPr lang="en-CA" dirty="0"/>
              <a:t>Delegating some of the preplanned steps in</a:t>
            </a:r>
            <a:r>
              <a:rPr lang="en-US" dirty="0"/>
              <a:t> </a:t>
            </a:r>
            <a:r>
              <a:rPr lang="en-CA" dirty="0"/>
              <a:t>the  innovation process to outside suppliers reduces the amount of work</a:t>
            </a:r>
            <a:r>
              <a:rPr lang="en-CA" baseline="0" dirty="0"/>
              <a:t> </a:t>
            </a:r>
            <a:r>
              <a:rPr lang="en-CA" dirty="0"/>
              <a:t>internal development teams must do. </a:t>
            </a:r>
          </a:p>
          <a:p>
            <a:r>
              <a:rPr lang="en-CA" dirty="0"/>
              <a:t>Another way to shorten development time is to</a:t>
            </a:r>
            <a:r>
              <a:rPr lang="en-CA" baseline="0" dirty="0"/>
              <a:t> </a:t>
            </a:r>
            <a:r>
              <a:rPr lang="en-CA" b="1" i="0" dirty="0"/>
              <a:t>shorten the time of individual steps </a:t>
            </a:r>
            <a:r>
              <a:rPr lang="en-CA" dirty="0"/>
              <a:t>in the innovation process. One of</a:t>
            </a:r>
            <a:r>
              <a:rPr lang="en-CA" baseline="0" dirty="0"/>
              <a:t> the </a:t>
            </a:r>
            <a:r>
              <a:rPr lang="en-CA" dirty="0"/>
              <a:t>most common ways to do that is through computer-aided design (CAD). In a sequential design process, each step must be completed before the next step begins.</a:t>
            </a:r>
            <a:r>
              <a:rPr lang="en-CA" baseline="0" dirty="0"/>
              <a:t> So</a:t>
            </a:r>
            <a:r>
              <a:rPr lang="en-CA" dirty="0"/>
              <a:t>metimes multiple development steps can be performed at the same time. </a:t>
            </a:r>
            <a:r>
              <a:rPr lang="en-CA" b="1" i="0" dirty="0"/>
              <a:t>Overlapping steps </a:t>
            </a:r>
            <a:r>
              <a:rPr lang="en-CA" dirty="0"/>
              <a:t>shorten the development process by reducing delays or waiting time between steps. </a:t>
            </a:r>
          </a:p>
        </p:txBody>
      </p:sp>
    </p:spTree>
    <p:extLst>
      <p:ext uri="{BB962C8B-B14F-4D97-AF65-F5344CB8AC3E}">
        <p14:creationId xmlns:p14="http://schemas.microsoft.com/office/powerpoint/2010/main" val="11541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dirty="0"/>
              <a:t>Distinguishing characteristics of the two approaches:</a:t>
            </a:r>
          </a:p>
          <a:p>
            <a:r>
              <a:rPr lang="en-CA" dirty="0"/>
              <a:t>The experiential approach is used to manage innovation in highly </a:t>
            </a:r>
            <a:r>
              <a:rPr lang="en-CA" i="1" dirty="0"/>
              <a:t>uncertain</a:t>
            </a:r>
            <a:r>
              <a:rPr lang="en-CA" dirty="0"/>
              <a:t> environments during periods of </a:t>
            </a:r>
            <a:r>
              <a:rPr lang="en-CA" i="1" dirty="0"/>
              <a:t>discontinuous</a:t>
            </a:r>
            <a:r>
              <a:rPr lang="en-CA" dirty="0"/>
              <a:t> change; the compression approach is used to manage innovation in more </a:t>
            </a:r>
            <a:r>
              <a:rPr lang="en-CA" i="1" dirty="0"/>
              <a:t>certain</a:t>
            </a:r>
            <a:r>
              <a:rPr lang="en-CA" dirty="0"/>
              <a:t> environments during periods of </a:t>
            </a:r>
            <a:r>
              <a:rPr lang="en-CA" i="1" dirty="0"/>
              <a:t>incremental</a:t>
            </a:r>
            <a:r>
              <a:rPr lang="en-CA" dirty="0"/>
              <a:t> change. </a:t>
            </a:r>
          </a:p>
          <a:p>
            <a:endParaRPr lang="en-CA" dirty="0"/>
          </a:p>
          <a:p>
            <a:r>
              <a:rPr lang="en-CA" dirty="0"/>
              <a:t>The goals of the experiential approach are significant improvements in performance and the establishment of a </a:t>
            </a:r>
            <a:r>
              <a:rPr lang="en-CA" i="1" dirty="0"/>
              <a:t>new</a:t>
            </a:r>
            <a:r>
              <a:rPr lang="en-CA" dirty="0"/>
              <a:t> dominant design; the goals of the compression approach are lower costs and incremental improvements in the performance and function of the </a:t>
            </a:r>
            <a:r>
              <a:rPr lang="en-CA" i="1" dirty="0"/>
              <a:t>existing</a:t>
            </a:r>
            <a:r>
              <a:rPr lang="en-CA" dirty="0"/>
              <a:t> dominant design.</a:t>
            </a:r>
          </a:p>
          <a:p>
            <a:endParaRPr lang="en-US" dirty="0"/>
          </a:p>
          <a:p>
            <a:r>
              <a:rPr lang="en-CA" dirty="0"/>
              <a:t>The general strategies in each approach are different. With the experiential approach, the general strategy is to build something new, different, and substantially better. Because there’s so much uncertainty—no one knows which technology will become the market leader—companies adopt a winner-take-all approach by trying to create the market-leading, dominant design. With the compression approach, the general strategy is to compress the time and steps needed to bring about small, consistent improvements in performance and functionality. Because a dominant technology design already exists, the general strategy is to continue improving the existing technology as rapidly as possible.</a:t>
            </a:r>
            <a:endParaRPr lang="en-US" dirty="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MS PGothic" charset="0"/>
                <a:cs typeface="MS PGothic" charset="0"/>
              </a:defRPr>
            </a:lvl1pPr>
            <a:lvl2pPr marL="757066" indent="-291179">
              <a:defRPr sz="2400">
                <a:solidFill>
                  <a:schemeClr val="tx1"/>
                </a:solidFill>
                <a:latin typeface="Helvetica" charset="0"/>
                <a:ea typeface="MS PGothic" charset="0"/>
                <a:cs typeface="MS PGothic" charset="0"/>
              </a:defRPr>
            </a:lvl2pPr>
            <a:lvl3pPr marL="1164717" indent="-232943">
              <a:defRPr sz="2400">
                <a:solidFill>
                  <a:schemeClr val="tx1"/>
                </a:solidFill>
                <a:latin typeface="Helvetica" charset="0"/>
                <a:ea typeface="MS PGothic" charset="0"/>
                <a:cs typeface="MS PGothic" charset="0"/>
              </a:defRPr>
            </a:lvl3pPr>
            <a:lvl4pPr marL="1630604" indent="-232943">
              <a:defRPr sz="2400">
                <a:solidFill>
                  <a:schemeClr val="tx1"/>
                </a:solidFill>
                <a:latin typeface="Helvetica" charset="0"/>
                <a:ea typeface="MS PGothic" charset="0"/>
                <a:cs typeface="MS PGothic" charset="0"/>
              </a:defRPr>
            </a:lvl4pPr>
            <a:lvl5pPr marL="2096491" indent="-232943">
              <a:defRPr sz="2400">
                <a:solidFill>
                  <a:schemeClr val="tx1"/>
                </a:solidFill>
                <a:latin typeface="Helvetica" charset="0"/>
                <a:ea typeface="MS PGothic" charset="0"/>
                <a:cs typeface="MS PGothic" charset="0"/>
              </a:defRPr>
            </a:lvl5pPr>
            <a:lvl6pPr marL="2562377" indent="-232943" eaLnBrk="0" fontAlgn="base" hangingPunct="0">
              <a:spcBef>
                <a:spcPct val="0"/>
              </a:spcBef>
              <a:spcAft>
                <a:spcPct val="0"/>
              </a:spcAft>
              <a:defRPr sz="2400">
                <a:solidFill>
                  <a:schemeClr val="tx1"/>
                </a:solidFill>
                <a:latin typeface="Helvetica" charset="0"/>
                <a:ea typeface="MS PGothic" charset="0"/>
                <a:cs typeface="MS PGothic" charset="0"/>
              </a:defRPr>
            </a:lvl6pPr>
            <a:lvl7pPr marL="3028264" indent="-232943" eaLnBrk="0" fontAlgn="base" hangingPunct="0">
              <a:spcBef>
                <a:spcPct val="0"/>
              </a:spcBef>
              <a:spcAft>
                <a:spcPct val="0"/>
              </a:spcAft>
              <a:defRPr sz="2400">
                <a:solidFill>
                  <a:schemeClr val="tx1"/>
                </a:solidFill>
                <a:latin typeface="Helvetica" charset="0"/>
                <a:ea typeface="MS PGothic" charset="0"/>
                <a:cs typeface="MS PGothic" charset="0"/>
              </a:defRPr>
            </a:lvl7pPr>
            <a:lvl8pPr marL="3494151" indent="-232943" eaLnBrk="0" fontAlgn="base" hangingPunct="0">
              <a:spcBef>
                <a:spcPct val="0"/>
              </a:spcBef>
              <a:spcAft>
                <a:spcPct val="0"/>
              </a:spcAft>
              <a:defRPr sz="2400">
                <a:solidFill>
                  <a:schemeClr val="tx1"/>
                </a:solidFill>
                <a:latin typeface="Helvetica" charset="0"/>
                <a:ea typeface="MS PGothic" charset="0"/>
                <a:cs typeface="MS PGothic" charset="0"/>
              </a:defRPr>
            </a:lvl8pPr>
            <a:lvl9pPr marL="3960038" indent="-232943" eaLnBrk="0" fontAlgn="base" hangingPunct="0">
              <a:spcBef>
                <a:spcPct val="0"/>
              </a:spcBef>
              <a:spcAft>
                <a:spcPct val="0"/>
              </a:spcAft>
              <a:defRPr sz="2400">
                <a:solidFill>
                  <a:schemeClr val="tx1"/>
                </a:solidFill>
                <a:latin typeface="Helvetica" charset="0"/>
                <a:ea typeface="MS PGothic" charset="0"/>
                <a:cs typeface="MS PGothic" charset="0"/>
              </a:defRPr>
            </a:lvl9pPr>
          </a:lstStyle>
          <a:p>
            <a:fld id="{83CBF208-83D7-934D-9E5D-E01D04A91FD0}" type="slidenum">
              <a:rPr lang="en-US" sz="1200">
                <a:latin typeface="Arial" charset="0"/>
              </a:rPr>
              <a:pPr/>
              <a:t>10</a:t>
            </a:fld>
            <a:endParaRPr lang="en-US" sz="1200" dirty="0">
              <a:latin typeface="Arial" charset="0"/>
            </a:endParaRPr>
          </a:p>
        </p:txBody>
      </p:sp>
    </p:spTree>
    <p:extLst>
      <p:ext uri="{BB962C8B-B14F-4D97-AF65-F5344CB8AC3E}">
        <p14:creationId xmlns:p14="http://schemas.microsoft.com/office/powerpoint/2010/main" val="3424780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ook Title Page">
    <p:spTree>
      <p:nvGrpSpPr>
        <p:cNvPr id="1" name=""/>
        <p:cNvGrpSpPr/>
        <p:nvPr/>
      </p:nvGrpSpPr>
      <p:grpSpPr>
        <a:xfrm>
          <a:off x="0" y="0"/>
          <a:ext cx="0" cy="0"/>
          <a:chOff x="0" y="0"/>
          <a:chExt cx="0" cy="0"/>
        </a:xfrm>
      </p:grpSpPr>
      <p:sp>
        <p:nvSpPr>
          <p:cNvPr id="5" name="TextBox 4"/>
          <p:cNvSpPr txBox="1"/>
          <p:nvPr userDrawn="1"/>
        </p:nvSpPr>
        <p:spPr>
          <a:xfrm>
            <a:off x="685800" y="533400"/>
            <a:ext cx="3352800" cy="5029200"/>
          </a:xfrm>
          <a:prstGeom prst="rect">
            <a:avLst/>
          </a:prstGeom>
        </p:spPr>
        <p:txBody>
          <a:bodyPr vert="horz" wrap="square" lIns="91440" tIns="45720" rIns="91440" bIns="45720" rtlCol="0" anchor="ctr">
            <a:noAutofit/>
          </a:bodyPr>
          <a:lstStyle/>
          <a:p>
            <a:endParaRPr lang="en-CA" dirty="0"/>
          </a:p>
        </p:txBody>
      </p:sp>
      <p:sp>
        <p:nvSpPr>
          <p:cNvPr id="6" name="TextBox 5"/>
          <p:cNvSpPr txBox="1"/>
          <p:nvPr userDrawn="1"/>
        </p:nvSpPr>
        <p:spPr>
          <a:xfrm>
            <a:off x="473670" y="772675"/>
            <a:ext cx="3810000" cy="5105400"/>
          </a:xfrm>
          <a:prstGeom prst="rect">
            <a:avLst/>
          </a:prstGeom>
        </p:spPr>
        <p:txBody>
          <a:bodyPr vert="horz" wrap="square" lIns="91440" tIns="45720" rIns="91440" bIns="45720" rtlCol="0" anchor="ctr">
            <a:noAutofit/>
          </a:bodyPr>
          <a:lstStyle/>
          <a:p>
            <a:pPr algn="ctr"/>
            <a:r>
              <a:rPr lang="en-CA" sz="2800" b="0" cap="none" baseline="0" noProof="0" dirty="0">
                <a:solidFill>
                  <a:schemeClr val="tx1"/>
                </a:solidFill>
                <a:latin typeface="Calibri"/>
                <a:cs typeface="Calibri"/>
              </a:rPr>
              <a:t>NETA PowerPoint Slides </a:t>
            </a:r>
          </a:p>
          <a:p>
            <a:pPr algn="ctr"/>
            <a:r>
              <a:rPr lang="en-CA" sz="2800" b="0" cap="none" baseline="0" noProof="0" dirty="0">
                <a:solidFill>
                  <a:schemeClr val="tx1"/>
                </a:solidFill>
                <a:latin typeface="Calibri"/>
                <a:cs typeface="Calibri"/>
              </a:rPr>
              <a:t>to accompany</a:t>
            </a:r>
          </a:p>
          <a:p>
            <a:pPr algn="ctr"/>
            <a:endParaRPr lang="en-CA" sz="2800" b="0" cap="none" baseline="0" noProof="0" dirty="0">
              <a:latin typeface="Calibri"/>
              <a:cs typeface="Calibri"/>
            </a:endParaRPr>
          </a:p>
          <a:p>
            <a:pPr marL="0" marR="0" indent="0" algn="ctr" defTabSz="914400" rtl="0" eaLnBrk="0" fontAlgn="base" latinLnBrk="0" hangingPunct="0">
              <a:lnSpc>
                <a:spcPct val="100000"/>
              </a:lnSpc>
              <a:spcBef>
                <a:spcPct val="0"/>
              </a:spcBef>
              <a:spcAft>
                <a:spcPct val="0"/>
              </a:spcAft>
              <a:buClrTx/>
              <a:buSzTx/>
              <a:buFontTx/>
              <a:buNone/>
              <a:tabLst/>
              <a:defRPr/>
            </a:pPr>
            <a:r>
              <a:rPr lang="en-CA" sz="2600" cap="none" baseline="0" noProof="0" dirty="0">
                <a:solidFill>
                  <a:schemeClr val="tx1"/>
                </a:solidFill>
                <a:latin typeface="Calibri"/>
                <a:cs typeface="Calibri"/>
              </a:rPr>
              <a:t>Williams/Champion/Hall</a:t>
            </a:r>
          </a:p>
          <a:p>
            <a:pPr marL="0" marR="0" indent="0" algn="ctr" defTabSz="914400" rtl="0" eaLnBrk="0" fontAlgn="base" latinLnBrk="0" hangingPunct="0">
              <a:lnSpc>
                <a:spcPct val="100000"/>
              </a:lnSpc>
              <a:spcBef>
                <a:spcPct val="0"/>
              </a:spcBef>
              <a:spcAft>
                <a:spcPct val="0"/>
              </a:spcAft>
              <a:buClrTx/>
              <a:buSzTx/>
              <a:buFontTx/>
              <a:buNone/>
              <a:tabLst/>
              <a:defRPr/>
            </a:pPr>
            <a:endParaRPr lang="en-CA" sz="1200" cap="none" baseline="0" noProof="0" dirty="0">
              <a:solidFill>
                <a:schemeClr val="tx1"/>
              </a:solidFill>
              <a:latin typeface="Calibri"/>
              <a:cs typeface="Calibri"/>
            </a:endParaRPr>
          </a:p>
          <a:p>
            <a:pPr algn="ctr"/>
            <a:r>
              <a:rPr lang="en-CA" sz="5200" b="1" i="0" cap="all" baseline="0" noProof="0" dirty="0">
                <a:solidFill>
                  <a:srgbClr val="E7155C"/>
                </a:solidFill>
                <a:latin typeface="Calibri"/>
                <a:cs typeface="Calibri"/>
              </a:rPr>
              <a:t>MGMT</a:t>
            </a:r>
          </a:p>
          <a:p>
            <a:pPr algn="ctr"/>
            <a:endParaRPr lang="en-CA" sz="1200" b="1" i="0" kern="1200" cap="all" baseline="0" noProof="0" dirty="0">
              <a:solidFill>
                <a:srgbClr val="E7155C"/>
              </a:solidFill>
              <a:latin typeface="Calibri"/>
              <a:ea typeface="ヒラギノ角ゴ Pro W3" charset="-128"/>
              <a:cs typeface="Calibri"/>
            </a:endParaRPr>
          </a:p>
          <a:p>
            <a:pPr algn="ctr"/>
            <a:r>
              <a:rPr lang="en-CA" sz="2600" cap="none" baseline="0" noProof="0" dirty="0">
                <a:solidFill>
                  <a:schemeClr val="tx1"/>
                </a:solidFill>
                <a:latin typeface="Calibri"/>
                <a:cs typeface="Calibri"/>
              </a:rPr>
              <a:t>Third Canadian Edition</a:t>
            </a:r>
            <a:endParaRPr lang="en-CA" sz="2600" b="1" cap="all" baseline="0" noProof="0" dirty="0">
              <a:solidFill>
                <a:schemeClr val="tx1"/>
              </a:solidFill>
              <a:latin typeface="Calibri"/>
              <a:cs typeface="Calibri"/>
            </a:endParaRPr>
          </a:p>
          <a:p>
            <a:pPr algn="ctr"/>
            <a:endParaRPr lang="en-CA" sz="2000" b="1" cap="none" baseline="0" dirty="0">
              <a:solidFill>
                <a:schemeClr val="tx1"/>
              </a:solidFill>
              <a:latin typeface="+mn-lt"/>
            </a:endParaRPr>
          </a:p>
        </p:txBody>
      </p:sp>
      <p:pic>
        <p:nvPicPr>
          <p:cNvPr id="8" name="Picture 7"/>
          <p:cNvPicPr>
            <a:picLocks noChangeAspect="1"/>
          </p:cNvPicPr>
          <p:nvPr userDrawn="1"/>
        </p:nvPicPr>
        <p:blipFill>
          <a:blip r:embed="rId2"/>
          <a:stretch>
            <a:fillRect/>
          </a:stretch>
        </p:blipFill>
        <p:spPr>
          <a:xfrm>
            <a:off x="4951475" y="1152150"/>
            <a:ext cx="3415275" cy="4357953"/>
          </a:xfrm>
          <a:prstGeom prst="rect">
            <a:avLst/>
          </a:prstGeom>
        </p:spPr>
      </p:pic>
    </p:spTree>
    <p:extLst>
      <p:ext uri="{BB962C8B-B14F-4D97-AF65-F5344CB8AC3E}">
        <p14:creationId xmlns:p14="http://schemas.microsoft.com/office/powerpoint/2010/main" val="3002746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625460" y="1152150"/>
            <a:ext cx="7772400" cy="1470025"/>
          </a:xfrm>
        </p:spPr>
        <p:txBody>
          <a:bodyPr>
            <a:normAutofit/>
          </a:bodyPr>
          <a:lstStyle>
            <a:lvl1pPr>
              <a:defRPr sz="4400" b="1" cap="all" baseline="0">
                <a:solidFill>
                  <a:srgbClr val="E7155C"/>
                </a:solidFill>
              </a:defRPr>
            </a:lvl1pPr>
          </a:lstStyle>
          <a:p>
            <a:r>
              <a:rPr lang="en-CA" noProof="0" dirty="0"/>
              <a:t>Click to edit Master title style</a:t>
            </a:r>
          </a:p>
        </p:txBody>
      </p:sp>
      <p:sp>
        <p:nvSpPr>
          <p:cNvPr id="3" name="Subtitle 2"/>
          <p:cNvSpPr>
            <a:spLocks noGrp="1"/>
          </p:cNvSpPr>
          <p:nvPr>
            <p:ph type="subTitle" idx="1"/>
          </p:nvPr>
        </p:nvSpPr>
        <p:spPr>
          <a:xfrm>
            <a:off x="1308515" y="2821840"/>
            <a:ext cx="6400800" cy="1752600"/>
          </a:xfrm>
        </p:spPr>
        <p:txBody>
          <a:bodyPr>
            <a:normAutofit/>
          </a:bodyPr>
          <a:lstStyle>
            <a:lvl1pPr marL="0" indent="0" algn="ctr">
              <a:buNone/>
              <a:defRPr sz="4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Click to edit Master subtitle style</a:t>
            </a:r>
          </a:p>
        </p:txBody>
      </p:sp>
      <p:sp>
        <p:nvSpPr>
          <p:cNvPr id="4" name="Footer Placeholder 7"/>
          <p:cNvSpPr>
            <a:spLocks noGrp="1"/>
          </p:cNvSpPr>
          <p:nvPr>
            <p:ph type="ftr" sz="quarter" idx="10"/>
          </p:nvPr>
        </p:nvSpPr>
        <p:spPr/>
        <p:txBody>
          <a:bodyPr/>
          <a:lstStyle>
            <a:lvl1pPr>
              <a:defRPr sz="1200"/>
            </a:lvl1pPr>
          </a:lstStyle>
          <a:p>
            <a:pPr>
              <a:defRPr/>
            </a:pPr>
            <a:r>
              <a:rPr lang="sk-SK"/>
              <a:t>Copyright © 2017 by Nelson Education Ltd. </a:t>
            </a:r>
            <a:endParaRPr lang="en-CA" dirty="0"/>
          </a:p>
        </p:txBody>
      </p:sp>
      <p:sp>
        <p:nvSpPr>
          <p:cNvPr id="6"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312315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arning Outcomes">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97775" y="317305"/>
            <a:ext cx="8272462" cy="1107996"/>
          </a:xfrm>
          <a:prstGeom prst="rect">
            <a:avLst/>
          </a:prstGeom>
          <a:noFill/>
          <a:ln>
            <a:noFill/>
          </a:ln>
        </p:spPr>
        <p:txBody>
          <a:bodyPr>
            <a:spAutoFit/>
          </a:bodyPr>
          <a:lstStyle>
            <a:lvl1pPr>
              <a:defRPr sz="2400">
                <a:solidFill>
                  <a:schemeClr val="tx1"/>
                </a:solidFill>
                <a:latin typeface="Helvetica" charset="0"/>
                <a:ea typeface="MS PGothic" pitchFamily="34" charset="-128"/>
              </a:defRPr>
            </a:lvl1pPr>
            <a:lvl2pPr marL="37931725" indent="-37474525">
              <a:defRPr sz="2400">
                <a:solidFill>
                  <a:schemeClr val="tx1"/>
                </a:solidFill>
                <a:latin typeface="Helvetica" charset="0"/>
                <a:ea typeface="MS PGothic" pitchFamily="34" charset="-128"/>
              </a:defRPr>
            </a:lvl2pPr>
            <a:lvl3pPr>
              <a:defRPr sz="2400">
                <a:solidFill>
                  <a:schemeClr val="tx1"/>
                </a:solidFill>
                <a:latin typeface="Helvetica" charset="0"/>
                <a:ea typeface="MS PGothic" pitchFamily="34" charset="-128"/>
              </a:defRPr>
            </a:lvl3pPr>
            <a:lvl4pPr>
              <a:defRPr sz="2400">
                <a:solidFill>
                  <a:schemeClr val="tx1"/>
                </a:solidFill>
                <a:latin typeface="Helvetica" charset="0"/>
                <a:ea typeface="MS PGothic" pitchFamily="34" charset="-128"/>
              </a:defRPr>
            </a:lvl4pPr>
            <a:lvl5pPr>
              <a:defRPr sz="2400">
                <a:solidFill>
                  <a:schemeClr val="tx1"/>
                </a:solidFill>
                <a:latin typeface="Helvetica" charset="0"/>
                <a:ea typeface="MS PGothic" pitchFamily="34" charset="-128"/>
              </a:defRPr>
            </a:lvl5pPr>
            <a:lvl6pPr marL="457200" eaLnBrk="0" fontAlgn="base" hangingPunct="0">
              <a:spcBef>
                <a:spcPct val="0"/>
              </a:spcBef>
              <a:spcAft>
                <a:spcPct val="0"/>
              </a:spcAft>
              <a:defRPr sz="2400">
                <a:solidFill>
                  <a:schemeClr val="tx1"/>
                </a:solidFill>
                <a:latin typeface="Helvetica" charset="0"/>
                <a:ea typeface="MS PGothic" pitchFamily="34" charset="-128"/>
              </a:defRPr>
            </a:lvl6pPr>
            <a:lvl7pPr marL="914400" eaLnBrk="0" fontAlgn="base" hangingPunct="0">
              <a:spcBef>
                <a:spcPct val="0"/>
              </a:spcBef>
              <a:spcAft>
                <a:spcPct val="0"/>
              </a:spcAft>
              <a:defRPr sz="2400">
                <a:solidFill>
                  <a:schemeClr val="tx1"/>
                </a:solidFill>
                <a:latin typeface="Helvetica" charset="0"/>
                <a:ea typeface="MS PGothic" pitchFamily="34" charset="-128"/>
              </a:defRPr>
            </a:lvl7pPr>
            <a:lvl8pPr marL="1371600" eaLnBrk="0" fontAlgn="base" hangingPunct="0">
              <a:spcBef>
                <a:spcPct val="0"/>
              </a:spcBef>
              <a:spcAft>
                <a:spcPct val="0"/>
              </a:spcAft>
              <a:defRPr sz="2400">
                <a:solidFill>
                  <a:schemeClr val="tx1"/>
                </a:solidFill>
                <a:latin typeface="Helvetica" charset="0"/>
                <a:ea typeface="MS PGothic" pitchFamily="34" charset="-128"/>
              </a:defRPr>
            </a:lvl8pPr>
            <a:lvl9pPr marL="1828800" eaLnBrk="0" fontAlgn="base" hangingPunct="0">
              <a:spcBef>
                <a:spcPct val="0"/>
              </a:spcBef>
              <a:spcAft>
                <a:spcPct val="0"/>
              </a:spcAft>
              <a:defRPr sz="2400">
                <a:solidFill>
                  <a:schemeClr val="tx1"/>
                </a:solidFill>
                <a:latin typeface="Helvetica" charset="0"/>
                <a:ea typeface="MS PGothic" pitchFamily="34" charset="-128"/>
              </a:defRPr>
            </a:lvl9pPr>
          </a:lstStyle>
          <a:p>
            <a:pPr>
              <a:defRPr/>
            </a:pPr>
            <a:r>
              <a:rPr lang="en-CA" altLang="en-US" sz="3600" b="1" noProof="0" dirty="0">
                <a:latin typeface="Calibri" pitchFamily="34" charset="0"/>
                <a:cs typeface="+mn-cs"/>
              </a:rPr>
              <a:t>Learning Outcomes</a:t>
            </a:r>
          </a:p>
          <a:p>
            <a:pPr>
              <a:defRPr/>
            </a:pPr>
            <a:r>
              <a:rPr lang="en-CA" altLang="en-US" sz="3000" noProof="0" dirty="0">
                <a:solidFill>
                  <a:srgbClr val="E7155C"/>
                </a:solidFill>
                <a:latin typeface="Calibri" pitchFamily="34" charset="0"/>
                <a:cs typeface="+mn-cs"/>
              </a:rPr>
              <a:t>After reading this chapter, you should be</a:t>
            </a:r>
            <a:r>
              <a:rPr lang="en-CA" altLang="en-US" sz="3000" baseline="0" noProof="0" dirty="0">
                <a:solidFill>
                  <a:srgbClr val="E7155C"/>
                </a:solidFill>
                <a:latin typeface="Calibri" pitchFamily="34" charset="0"/>
                <a:cs typeface="+mn-cs"/>
              </a:rPr>
              <a:t> </a:t>
            </a:r>
            <a:r>
              <a:rPr lang="en-CA" altLang="en-US" sz="3000" noProof="0" dirty="0">
                <a:solidFill>
                  <a:srgbClr val="E7155C"/>
                </a:solidFill>
                <a:latin typeface="Calibri" pitchFamily="34" charset="0"/>
                <a:cs typeface="+mn-cs"/>
              </a:rPr>
              <a:t>able to:</a:t>
            </a:r>
          </a:p>
        </p:txBody>
      </p:sp>
      <p:sp>
        <p:nvSpPr>
          <p:cNvPr id="3" name="Content Placeholder 2"/>
          <p:cNvSpPr>
            <a:spLocks noGrp="1"/>
          </p:cNvSpPr>
          <p:nvPr>
            <p:ph idx="1"/>
          </p:nvPr>
        </p:nvSpPr>
        <p:spPr>
          <a:xfrm>
            <a:off x="473670" y="1531625"/>
            <a:ext cx="8229600" cy="4746328"/>
          </a:xfrm>
        </p:spPr>
        <p:txBody>
          <a:bodyPr anchor="t" anchorCtr="0"/>
          <a:lstStyle>
            <a:lvl1pPr algn="l">
              <a:defRPr sz="3200"/>
            </a:lvl1pPr>
            <a:lvl2pPr algn="l">
              <a:defRPr/>
            </a:lvl2pPr>
            <a:lvl3pPr algn="l">
              <a:defRPr/>
            </a:lvl3pPr>
            <a:lvl4pPr algn="l">
              <a:defRPr/>
            </a:lvl4pPr>
            <a:lvl5pPr algn="l">
              <a:defRPr/>
            </a:lvl5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5" name="Rectangle 5"/>
          <p:cNvSpPr>
            <a:spLocks noGrp="1" noChangeArrowheads="1"/>
          </p:cNvSpPr>
          <p:nvPr>
            <p:ph type="ftr" sz="quarter" idx="10"/>
          </p:nvPr>
        </p:nvSpPr>
        <p:spPr/>
        <p:txBody>
          <a:bodyPr/>
          <a:lstStyle>
            <a:lvl1pPr>
              <a:defRPr/>
            </a:lvl1pPr>
          </a:lstStyle>
          <a:p>
            <a:r>
              <a:rPr lang="sk-SK"/>
              <a:t>Copyright © 2017 by Nelson Education Ltd. </a:t>
            </a:r>
            <a:endParaRPr lang="en-US" dirty="0"/>
          </a:p>
        </p:txBody>
      </p:sp>
      <p:sp>
        <p:nvSpPr>
          <p:cNvPr id="7" name="Slide Number Placeholder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1860959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5"/>
          <p:cNvSpPr>
            <a:spLocks noGrp="1" noChangeArrowheads="1"/>
          </p:cNvSpPr>
          <p:nvPr>
            <p:ph type="ftr" sz="quarter" idx="10"/>
          </p:nvPr>
        </p:nvSpPr>
        <p:spPr>
          <a:ln/>
        </p:spPr>
        <p:txBody>
          <a:bodyPr/>
          <a:lstStyle>
            <a:lvl1pPr>
              <a:defRPr/>
            </a:lvl1pPr>
          </a:lstStyle>
          <a:p>
            <a:pPr>
              <a:defRPr/>
            </a:pPr>
            <a:r>
              <a:rPr lang="sk-SK" altLang="en-US"/>
              <a:t>Copyright © 2017 by Nelson Education Ltd. </a:t>
            </a:r>
            <a:endParaRPr lang="en-US" altLang="en-US" dirty="0"/>
          </a:p>
        </p:txBody>
      </p:sp>
      <p:sp>
        <p:nvSpPr>
          <p:cNvPr id="6"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1907320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CA" noProof="0"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5" name="Rectangle 5"/>
          <p:cNvSpPr>
            <a:spLocks noGrp="1" noChangeArrowheads="1"/>
          </p:cNvSpPr>
          <p:nvPr>
            <p:ph type="ftr" sz="quarter" idx="10"/>
          </p:nvPr>
        </p:nvSpPr>
        <p:spPr>
          <a:ln/>
        </p:spPr>
        <p:txBody>
          <a:bodyPr/>
          <a:lstStyle>
            <a:lvl1pPr>
              <a:defRPr/>
            </a:lvl1pPr>
          </a:lstStyle>
          <a:p>
            <a:r>
              <a:rPr lang="sk-SK"/>
              <a:t>Copyright © 2017 by Nelson Education Ltd. </a:t>
            </a:r>
            <a:endParaRPr lang="en-US" dirty="0"/>
          </a:p>
        </p:txBody>
      </p:sp>
      <p:sp>
        <p:nvSpPr>
          <p:cNvPr id="7" name="Slide Number Placeholder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2358109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endParaRPr lang="en-CA" dirty="0"/>
          </a:p>
        </p:txBody>
      </p:sp>
      <p:sp>
        <p:nvSpPr>
          <p:cNvPr id="3" name="Rectangle 5"/>
          <p:cNvSpPr>
            <a:spLocks noGrp="1" noChangeArrowheads="1"/>
          </p:cNvSpPr>
          <p:nvPr>
            <p:ph type="ftr" sz="quarter" idx="10"/>
          </p:nvPr>
        </p:nvSpPr>
        <p:spPr>
          <a:ln/>
        </p:spPr>
        <p:txBody>
          <a:bodyPr/>
          <a:lstStyle>
            <a:lvl1pPr>
              <a:defRPr/>
            </a:lvl1pPr>
          </a:lstStyle>
          <a:p>
            <a:pPr>
              <a:defRPr/>
            </a:pPr>
            <a:r>
              <a:rPr lang="sk-SK" altLang="en-US"/>
              <a:t>Copyright © 2017 by Nelson Education Ltd. </a:t>
            </a:r>
            <a:endParaRPr lang="en-US" altLang="en-US" dirty="0"/>
          </a:p>
        </p:txBody>
      </p:sp>
      <p:sp>
        <p:nvSpPr>
          <p:cNvPr id="5"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409211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625460" y="1152150"/>
            <a:ext cx="7772400" cy="1470025"/>
          </a:xfrm>
        </p:spPr>
        <p:txBody>
          <a:bodyPr>
            <a:normAutofit/>
          </a:bodyPr>
          <a:lstStyle>
            <a:lvl1pPr>
              <a:defRPr sz="4400" b="1" cap="all" baseline="0">
                <a:solidFill>
                  <a:srgbClr val="E7155C"/>
                </a:solidFill>
              </a:defRPr>
            </a:lvl1pPr>
          </a:lstStyle>
          <a:p>
            <a:r>
              <a:rPr lang="en-CA" noProof="0" dirty="0"/>
              <a:t>Click to edit Master title style</a:t>
            </a:r>
          </a:p>
        </p:txBody>
      </p:sp>
      <p:sp>
        <p:nvSpPr>
          <p:cNvPr id="3" name="Subtitle 2"/>
          <p:cNvSpPr>
            <a:spLocks noGrp="1"/>
          </p:cNvSpPr>
          <p:nvPr>
            <p:ph type="subTitle" idx="1"/>
          </p:nvPr>
        </p:nvSpPr>
        <p:spPr>
          <a:xfrm>
            <a:off x="1308515" y="2821840"/>
            <a:ext cx="6400800" cy="1752600"/>
          </a:xfrm>
        </p:spPr>
        <p:txBody>
          <a:bodyPr>
            <a:normAutofit/>
          </a:bodyPr>
          <a:lstStyle>
            <a:lvl1pPr marL="0" indent="0" algn="ctr">
              <a:buNone/>
              <a:defRPr sz="4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Click to edit Master subtitle style</a:t>
            </a:r>
          </a:p>
        </p:txBody>
      </p:sp>
      <p:sp>
        <p:nvSpPr>
          <p:cNvPr id="4" name="Footer Placeholder 7"/>
          <p:cNvSpPr>
            <a:spLocks noGrp="1"/>
          </p:cNvSpPr>
          <p:nvPr>
            <p:ph type="ftr" sz="quarter" idx="10"/>
          </p:nvPr>
        </p:nvSpPr>
        <p:spPr/>
        <p:txBody>
          <a:bodyPr/>
          <a:lstStyle>
            <a:lvl1pPr>
              <a:defRPr sz="1200"/>
            </a:lvl1pPr>
          </a:lstStyle>
          <a:p>
            <a:pPr>
              <a:defRPr/>
            </a:pPr>
            <a:r>
              <a:rPr lang="en-CA" dirty="0"/>
              <a:t>Copyright © 2017 by Nelson Education Ltd.</a:t>
            </a:r>
          </a:p>
        </p:txBody>
      </p:sp>
      <p:sp>
        <p:nvSpPr>
          <p:cNvPr id="5" name="Slide Number Placeholder 8"/>
          <p:cNvSpPr>
            <a:spLocks noGrp="1"/>
          </p:cNvSpPr>
          <p:nvPr>
            <p:ph type="sldNum" sz="quarter" idx="11"/>
          </p:nvPr>
        </p:nvSpPr>
        <p:spPr/>
        <p:txBody>
          <a:bodyPr/>
          <a:lstStyle>
            <a:lvl1pPr>
              <a:defRPr sz="1400"/>
            </a:lvl1pPr>
          </a:lstStyle>
          <a:p>
            <a:pPr>
              <a:defRPr/>
            </a:pPr>
            <a:r>
              <a:rPr lang="en-CA" dirty="0"/>
              <a:t>6-</a:t>
            </a:r>
            <a:fld id="{EFD4C4E6-C5BB-41FB-8108-C4713E176018}" type="slidenum">
              <a:rPr lang="en-CA" smtClean="0"/>
              <a:pPr>
                <a:defRPr/>
              </a:pPr>
              <a:t>‹#›</a:t>
            </a:fld>
            <a:endParaRPr lang="en-CA" dirty="0"/>
          </a:p>
        </p:txBody>
      </p:sp>
    </p:spTree>
    <p:extLst>
      <p:ext uri="{BB962C8B-B14F-4D97-AF65-F5344CB8AC3E}">
        <p14:creationId xmlns:p14="http://schemas.microsoft.com/office/powerpoint/2010/main" val="32840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 Outcomes">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97775" y="317305"/>
            <a:ext cx="8272462" cy="1107996"/>
          </a:xfrm>
          <a:prstGeom prst="rect">
            <a:avLst/>
          </a:prstGeom>
          <a:noFill/>
          <a:ln>
            <a:noFill/>
          </a:ln>
        </p:spPr>
        <p:txBody>
          <a:bodyPr>
            <a:spAutoFit/>
          </a:bodyPr>
          <a:lstStyle>
            <a:lvl1pPr>
              <a:defRPr sz="2400">
                <a:solidFill>
                  <a:schemeClr val="tx1"/>
                </a:solidFill>
                <a:latin typeface="Helvetica" charset="0"/>
                <a:ea typeface="MS PGothic" pitchFamily="34" charset="-128"/>
              </a:defRPr>
            </a:lvl1pPr>
            <a:lvl2pPr marL="37931725" indent="-37474525">
              <a:defRPr sz="2400">
                <a:solidFill>
                  <a:schemeClr val="tx1"/>
                </a:solidFill>
                <a:latin typeface="Helvetica" charset="0"/>
                <a:ea typeface="MS PGothic" pitchFamily="34" charset="-128"/>
              </a:defRPr>
            </a:lvl2pPr>
            <a:lvl3pPr>
              <a:defRPr sz="2400">
                <a:solidFill>
                  <a:schemeClr val="tx1"/>
                </a:solidFill>
                <a:latin typeface="Helvetica" charset="0"/>
                <a:ea typeface="MS PGothic" pitchFamily="34" charset="-128"/>
              </a:defRPr>
            </a:lvl3pPr>
            <a:lvl4pPr>
              <a:defRPr sz="2400">
                <a:solidFill>
                  <a:schemeClr val="tx1"/>
                </a:solidFill>
                <a:latin typeface="Helvetica" charset="0"/>
                <a:ea typeface="MS PGothic" pitchFamily="34" charset="-128"/>
              </a:defRPr>
            </a:lvl4pPr>
            <a:lvl5pPr>
              <a:defRPr sz="2400">
                <a:solidFill>
                  <a:schemeClr val="tx1"/>
                </a:solidFill>
                <a:latin typeface="Helvetica" charset="0"/>
                <a:ea typeface="MS PGothic" pitchFamily="34" charset="-128"/>
              </a:defRPr>
            </a:lvl5pPr>
            <a:lvl6pPr marL="457200" eaLnBrk="0" fontAlgn="base" hangingPunct="0">
              <a:spcBef>
                <a:spcPct val="0"/>
              </a:spcBef>
              <a:spcAft>
                <a:spcPct val="0"/>
              </a:spcAft>
              <a:defRPr sz="2400">
                <a:solidFill>
                  <a:schemeClr val="tx1"/>
                </a:solidFill>
                <a:latin typeface="Helvetica" charset="0"/>
                <a:ea typeface="MS PGothic" pitchFamily="34" charset="-128"/>
              </a:defRPr>
            </a:lvl6pPr>
            <a:lvl7pPr marL="914400" eaLnBrk="0" fontAlgn="base" hangingPunct="0">
              <a:spcBef>
                <a:spcPct val="0"/>
              </a:spcBef>
              <a:spcAft>
                <a:spcPct val="0"/>
              </a:spcAft>
              <a:defRPr sz="2400">
                <a:solidFill>
                  <a:schemeClr val="tx1"/>
                </a:solidFill>
                <a:latin typeface="Helvetica" charset="0"/>
                <a:ea typeface="MS PGothic" pitchFamily="34" charset="-128"/>
              </a:defRPr>
            </a:lvl7pPr>
            <a:lvl8pPr marL="1371600" eaLnBrk="0" fontAlgn="base" hangingPunct="0">
              <a:spcBef>
                <a:spcPct val="0"/>
              </a:spcBef>
              <a:spcAft>
                <a:spcPct val="0"/>
              </a:spcAft>
              <a:defRPr sz="2400">
                <a:solidFill>
                  <a:schemeClr val="tx1"/>
                </a:solidFill>
                <a:latin typeface="Helvetica" charset="0"/>
                <a:ea typeface="MS PGothic" pitchFamily="34" charset="-128"/>
              </a:defRPr>
            </a:lvl8pPr>
            <a:lvl9pPr marL="1828800" eaLnBrk="0" fontAlgn="base" hangingPunct="0">
              <a:spcBef>
                <a:spcPct val="0"/>
              </a:spcBef>
              <a:spcAft>
                <a:spcPct val="0"/>
              </a:spcAft>
              <a:defRPr sz="2400">
                <a:solidFill>
                  <a:schemeClr val="tx1"/>
                </a:solidFill>
                <a:latin typeface="Helvetica" charset="0"/>
                <a:ea typeface="MS PGothic" pitchFamily="34" charset="-128"/>
              </a:defRPr>
            </a:lvl9pPr>
          </a:lstStyle>
          <a:p>
            <a:pPr>
              <a:defRPr/>
            </a:pPr>
            <a:r>
              <a:rPr lang="en-CA" altLang="en-US" sz="3600" b="1" noProof="0" dirty="0">
                <a:latin typeface="Calibri" pitchFamily="34" charset="0"/>
                <a:cs typeface="+mn-cs"/>
              </a:rPr>
              <a:t>Learning Outcomes</a:t>
            </a:r>
          </a:p>
          <a:p>
            <a:pPr>
              <a:defRPr/>
            </a:pPr>
            <a:r>
              <a:rPr lang="en-CA" altLang="en-US" sz="3000" noProof="0" dirty="0">
                <a:solidFill>
                  <a:srgbClr val="E7155C"/>
                </a:solidFill>
                <a:latin typeface="Calibri" pitchFamily="34" charset="0"/>
                <a:cs typeface="+mn-cs"/>
              </a:rPr>
              <a:t>After reading this chapter, you should be</a:t>
            </a:r>
            <a:r>
              <a:rPr lang="en-CA" altLang="en-US" sz="3000" baseline="0" noProof="0" dirty="0">
                <a:solidFill>
                  <a:srgbClr val="E7155C"/>
                </a:solidFill>
                <a:latin typeface="Calibri" pitchFamily="34" charset="0"/>
                <a:cs typeface="+mn-cs"/>
              </a:rPr>
              <a:t> </a:t>
            </a:r>
            <a:r>
              <a:rPr lang="en-CA" altLang="en-US" sz="3000" noProof="0" dirty="0">
                <a:solidFill>
                  <a:srgbClr val="E7155C"/>
                </a:solidFill>
                <a:latin typeface="Calibri" pitchFamily="34" charset="0"/>
                <a:cs typeface="+mn-cs"/>
              </a:rPr>
              <a:t>able to:</a:t>
            </a:r>
          </a:p>
        </p:txBody>
      </p:sp>
      <p:sp>
        <p:nvSpPr>
          <p:cNvPr id="3" name="Content Placeholder 2"/>
          <p:cNvSpPr>
            <a:spLocks noGrp="1"/>
          </p:cNvSpPr>
          <p:nvPr>
            <p:ph idx="1"/>
          </p:nvPr>
        </p:nvSpPr>
        <p:spPr>
          <a:xfrm>
            <a:off x="473670" y="1531625"/>
            <a:ext cx="8229600" cy="4746328"/>
          </a:xfrm>
        </p:spPr>
        <p:txBody>
          <a:bodyPr anchor="t" anchorCtr="0"/>
          <a:lstStyle>
            <a:lvl1pPr algn="l">
              <a:defRPr sz="3200"/>
            </a:lvl1pPr>
            <a:lvl2pPr algn="l">
              <a:defRPr/>
            </a:lvl2pPr>
            <a:lvl3pPr algn="l">
              <a:defRPr/>
            </a:lvl3pPr>
            <a:lvl4pPr algn="l">
              <a:defRPr/>
            </a:lvl4pPr>
            <a:lvl5pPr algn="l">
              <a:defRPr/>
            </a:lvl5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5" name="Rectangle 5"/>
          <p:cNvSpPr>
            <a:spLocks noGrp="1" noChangeArrowheads="1"/>
          </p:cNvSpPr>
          <p:nvPr>
            <p:ph type="ftr" sz="quarter" idx="10"/>
          </p:nvPr>
        </p:nvSpPr>
        <p:spPr/>
        <p:txBody>
          <a:bodyPr/>
          <a:lstStyle>
            <a:lvl1pPr>
              <a:defRPr/>
            </a:lvl1pPr>
          </a:lstStyle>
          <a:p>
            <a:r>
              <a:rPr lang="en-US" dirty="0"/>
              <a:t>Copyright © 2017 by Nelson Education Ltd.</a:t>
            </a:r>
          </a:p>
        </p:txBody>
      </p:sp>
      <p:sp>
        <p:nvSpPr>
          <p:cNvPr id="6" name="Rectangle 6"/>
          <p:cNvSpPr>
            <a:spLocks noGrp="1" noChangeArrowheads="1"/>
          </p:cNvSpPr>
          <p:nvPr>
            <p:ph type="sldNum" sz="quarter" idx="11"/>
          </p:nvPr>
        </p:nvSpPr>
        <p:spPr/>
        <p:txBody>
          <a:bodyPr/>
          <a:lstStyle>
            <a:lvl1pPr>
              <a:defRPr/>
            </a:lvl1pPr>
          </a:lstStyle>
          <a:p>
            <a:r>
              <a:rPr lang="en-US" dirty="0"/>
              <a:t>6-</a:t>
            </a:r>
            <a:fld id="{A21EB1E3-9DFA-324B-908A-02E6D3EE5DC2}" type="slidenum">
              <a:rPr lang="en-US"/>
              <a:pPr/>
              <a:t>‹#›</a:t>
            </a:fld>
            <a:endParaRPr lang="en-US" dirty="0"/>
          </a:p>
        </p:txBody>
      </p:sp>
    </p:spTree>
    <p:extLst>
      <p:ext uri="{BB962C8B-B14F-4D97-AF65-F5344CB8AC3E}">
        <p14:creationId xmlns:p14="http://schemas.microsoft.com/office/powerpoint/2010/main" val="242730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5"/>
          <p:cNvSpPr>
            <a:spLocks noGrp="1" noChangeArrowheads="1"/>
          </p:cNvSpPr>
          <p:nvPr>
            <p:ph type="ftr" sz="quarter" idx="10"/>
          </p:nvPr>
        </p:nvSpPr>
        <p:spPr>
          <a:ln/>
        </p:spPr>
        <p:txBody>
          <a:bodyPr/>
          <a:lstStyle>
            <a:lvl1pPr>
              <a:defRPr/>
            </a:lvl1pPr>
          </a:lstStyle>
          <a:p>
            <a:pPr>
              <a:defRPr/>
            </a:pPr>
            <a:r>
              <a:rPr lang="sk-SK"/>
              <a:t>Copyright © 2017 by Nelson Education Ltd.</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a:t>6-</a:t>
            </a:r>
            <a:fld id="{344EDDB1-A27E-8742-918E-2C6B9149F586}" type="slidenum">
              <a:rPr lang="en-US"/>
              <a:pPr>
                <a:defRPr/>
              </a:pPr>
              <a:t>‹#›</a:t>
            </a:fld>
            <a:endParaRPr lang="en-US" dirty="0"/>
          </a:p>
        </p:txBody>
      </p:sp>
    </p:spTree>
    <p:extLst>
      <p:ext uri="{BB962C8B-B14F-4D97-AF65-F5344CB8AC3E}">
        <p14:creationId xmlns:p14="http://schemas.microsoft.com/office/powerpoint/2010/main" val="297034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5"/>
          <p:cNvSpPr>
            <a:spLocks noGrp="1" noChangeArrowheads="1"/>
          </p:cNvSpPr>
          <p:nvPr>
            <p:ph type="ftr" sz="quarter" idx="10"/>
          </p:nvPr>
        </p:nvSpPr>
        <p:spPr>
          <a:ln/>
        </p:spPr>
        <p:txBody>
          <a:bodyPr/>
          <a:lstStyle>
            <a:lvl1pPr>
              <a:defRPr/>
            </a:lvl1pPr>
          </a:lstStyle>
          <a:p>
            <a:pPr>
              <a:defRPr/>
            </a:pPr>
            <a:r>
              <a:rPr lang="sk-SK"/>
              <a:t>Copyright © 2017 by Nelson Education Ltd.</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a:t>6-</a:t>
            </a:r>
            <a:fld id="{0942D38B-B5AA-4C4C-9A63-EDD4D50F857A}" type="slidenum">
              <a:rPr lang="en-US"/>
              <a:pPr>
                <a:defRPr/>
              </a:pPr>
              <a:t>‹#›</a:t>
            </a:fld>
            <a:endParaRPr lang="en-US" dirty="0"/>
          </a:p>
        </p:txBody>
      </p:sp>
    </p:spTree>
    <p:extLst>
      <p:ext uri="{BB962C8B-B14F-4D97-AF65-F5344CB8AC3E}">
        <p14:creationId xmlns:p14="http://schemas.microsoft.com/office/powerpoint/2010/main" val="795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5"/>
          <p:cNvSpPr>
            <a:spLocks noGrp="1" noChangeArrowheads="1"/>
          </p:cNvSpPr>
          <p:nvPr>
            <p:ph type="ftr" sz="quarter" idx="10"/>
          </p:nvPr>
        </p:nvSpPr>
        <p:spPr>
          <a:ln/>
        </p:spPr>
        <p:txBody>
          <a:bodyPr/>
          <a:lstStyle>
            <a:lvl1pPr>
              <a:defRPr/>
            </a:lvl1pPr>
          </a:lstStyle>
          <a:p>
            <a:pPr>
              <a:defRPr/>
            </a:pPr>
            <a:r>
              <a:rPr lang="sk-SK"/>
              <a:t>Copyright © 2017 by Nelson Education Ltd.</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dirty="0"/>
              <a:t>6-</a:t>
            </a:r>
            <a:fld id="{22325C0E-353B-5647-9B1F-0545555B9A07}" type="slidenum">
              <a:rPr lang="en-US"/>
              <a:pPr>
                <a:defRPr/>
              </a:pPr>
              <a:t>‹#›</a:t>
            </a:fld>
            <a:endParaRPr lang="en-US" dirty="0"/>
          </a:p>
        </p:txBody>
      </p:sp>
    </p:spTree>
    <p:extLst>
      <p:ext uri="{BB962C8B-B14F-4D97-AF65-F5344CB8AC3E}">
        <p14:creationId xmlns:p14="http://schemas.microsoft.com/office/powerpoint/2010/main" val="1059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endParaRPr lang="en-CA" dirty="0"/>
          </a:p>
        </p:txBody>
      </p:sp>
      <p:sp>
        <p:nvSpPr>
          <p:cNvPr id="3" name="Rectangle 5"/>
          <p:cNvSpPr>
            <a:spLocks noGrp="1" noChangeArrowheads="1"/>
          </p:cNvSpPr>
          <p:nvPr>
            <p:ph type="ftr" sz="quarter" idx="10"/>
          </p:nvPr>
        </p:nvSpPr>
        <p:spPr>
          <a:ln/>
        </p:spPr>
        <p:txBody>
          <a:bodyPr/>
          <a:lstStyle>
            <a:lvl1pPr>
              <a:defRPr/>
            </a:lvl1pPr>
          </a:lstStyle>
          <a:p>
            <a:pPr>
              <a:defRPr/>
            </a:pPr>
            <a:r>
              <a:rPr lang="sk-SK"/>
              <a:t>Copyright © 2017 by Nelson Education Ltd.</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dirty="0"/>
              <a:t>6-</a:t>
            </a:r>
            <a:fld id="{0F11F08D-5ED7-6448-996B-0A70892D54D3}" type="slidenum">
              <a:rPr lang="en-US"/>
              <a:pPr>
                <a:defRPr/>
              </a:pPr>
              <a:t>‹#›</a:t>
            </a:fld>
            <a:endParaRPr lang="en-US" dirty="0"/>
          </a:p>
        </p:txBody>
      </p:sp>
    </p:spTree>
    <p:extLst>
      <p:ext uri="{BB962C8B-B14F-4D97-AF65-F5344CB8AC3E}">
        <p14:creationId xmlns:p14="http://schemas.microsoft.com/office/powerpoint/2010/main" val="543059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sk-SK"/>
              <a:t>Copyright © 2017 by Nelson Education Ltd.</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dirty="0"/>
              <a:t>6-</a:t>
            </a:r>
            <a:fld id="{6B5A13DE-7F67-F144-A3D4-234DC2BB8300}" type="slidenum">
              <a:rPr lang="en-US"/>
              <a:pPr>
                <a:defRPr/>
              </a:pPr>
              <a:t>‹#›</a:t>
            </a:fld>
            <a:endParaRPr lang="en-US" dirty="0"/>
          </a:p>
        </p:txBody>
      </p:sp>
    </p:spTree>
    <p:extLst>
      <p:ext uri="{BB962C8B-B14F-4D97-AF65-F5344CB8AC3E}">
        <p14:creationId xmlns:p14="http://schemas.microsoft.com/office/powerpoint/2010/main" val="28628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ok Title Page">
    <p:spTree>
      <p:nvGrpSpPr>
        <p:cNvPr id="1" name=""/>
        <p:cNvGrpSpPr/>
        <p:nvPr/>
      </p:nvGrpSpPr>
      <p:grpSpPr>
        <a:xfrm>
          <a:off x="0" y="0"/>
          <a:ext cx="0" cy="0"/>
          <a:chOff x="0" y="0"/>
          <a:chExt cx="0" cy="0"/>
        </a:xfrm>
      </p:grpSpPr>
      <p:sp>
        <p:nvSpPr>
          <p:cNvPr id="5" name="TextBox 4"/>
          <p:cNvSpPr txBox="1"/>
          <p:nvPr userDrawn="1"/>
        </p:nvSpPr>
        <p:spPr>
          <a:xfrm>
            <a:off x="685800" y="533400"/>
            <a:ext cx="3352800" cy="5029200"/>
          </a:xfrm>
          <a:prstGeom prst="rect">
            <a:avLst/>
          </a:prstGeom>
        </p:spPr>
        <p:txBody>
          <a:bodyPr vert="horz" wrap="square" lIns="91440" tIns="45720" rIns="91440" bIns="45720" rtlCol="0" anchor="ctr">
            <a:noAutofit/>
          </a:bodyPr>
          <a:lstStyle/>
          <a:p>
            <a:endParaRPr lang="en-CA" dirty="0"/>
          </a:p>
        </p:txBody>
      </p:sp>
      <p:sp>
        <p:nvSpPr>
          <p:cNvPr id="6" name="TextBox 5"/>
          <p:cNvSpPr txBox="1"/>
          <p:nvPr userDrawn="1"/>
        </p:nvSpPr>
        <p:spPr>
          <a:xfrm>
            <a:off x="473670" y="772675"/>
            <a:ext cx="3810000" cy="5105400"/>
          </a:xfrm>
          <a:prstGeom prst="rect">
            <a:avLst/>
          </a:prstGeom>
        </p:spPr>
        <p:txBody>
          <a:bodyPr vert="horz" wrap="square" lIns="91440" tIns="45720" rIns="91440" bIns="45720" rtlCol="0" anchor="ctr">
            <a:noAutofit/>
          </a:bodyPr>
          <a:lstStyle/>
          <a:p>
            <a:pPr algn="ctr"/>
            <a:r>
              <a:rPr lang="en-CA" sz="2800" b="0" cap="none" baseline="0" noProof="0" dirty="0">
                <a:solidFill>
                  <a:schemeClr val="tx1"/>
                </a:solidFill>
                <a:latin typeface="Calibri"/>
                <a:cs typeface="Calibri"/>
              </a:rPr>
              <a:t>NETA PowerPoint Slides </a:t>
            </a:r>
          </a:p>
          <a:p>
            <a:pPr algn="ctr"/>
            <a:r>
              <a:rPr lang="en-CA" sz="2800" b="0" cap="none" baseline="0" noProof="0" dirty="0">
                <a:solidFill>
                  <a:schemeClr val="tx1"/>
                </a:solidFill>
                <a:latin typeface="Calibri"/>
                <a:cs typeface="Calibri"/>
              </a:rPr>
              <a:t>to accompany</a:t>
            </a:r>
          </a:p>
          <a:p>
            <a:pPr algn="ctr"/>
            <a:endParaRPr lang="en-CA" sz="2800" b="0" cap="none" baseline="0" noProof="0" dirty="0">
              <a:latin typeface="Calibri"/>
              <a:cs typeface="Calibri"/>
            </a:endParaRPr>
          </a:p>
          <a:p>
            <a:pPr marL="0" marR="0" indent="0" algn="ctr" defTabSz="914400" rtl="0" eaLnBrk="0" fontAlgn="base" latinLnBrk="0" hangingPunct="0">
              <a:lnSpc>
                <a:spcPct val="100000"/>
              </a:lnSpc>
              <a:spcBef>
                <a:spcPct val="0"/>
              </a:spcBef>
              <a:spcAft>
                <a:spcPct val="0"/>
              </a:spcAft>
              <a:buClrTx/>
              <a:buSzTx/>
              <a:buFontTx/>
              <a:buNone/>
              <a:tabLst/>
              <a:defRPr/>
            </a:pPr>
            <a:r>
              <a:rPr lang="en-CA" sz="2600" cap="none" baseline="0" noProof="0" dirty="0">
                <a:solidFill>
                  <a:schemeClr val="tx1"/>
                </a:solidFill>
                <a:latin typeface="Calibri"/>
                <a:cs typeface="Calibri"/>
              </a:rPr>
              <a:t>Williams/Champion/Hall</a:t>
            </a:r>
          </a:p>
          <a:p>
            <a:pPr marL="0" marR="0" indent="0" algn="ctr" defTabSz="914400" rtl="0" eaLnBrk="0" fontAlgn="base" latinLnBrk="0" hangingPunct="0">
              <a:lnSpc>
                <a:spcPct val="100000"/>
              </a:lnSpc>
              <a:spcBef>
                <a:spcPct val="0"/>
              </a:spcBef>
              <a:spcAft>
                <a:spcPct val="0"/>
              </a:spcAft>
              <a:buClrTx/>
              <a:buSzTx/>
              <a:buFontTx/>
              <a:buNone/>
              <a:tabLst/>
              <a:defRPr/>
            </a:pPr>
            <a:endParaRPr lang="en-CA" sz="1200" cap="none" baseline="0" noProof="0" dirty="0">
              <a:solidFill>
                <a:schemeClr val="tx1"/>
              </a:solidFill>
              <a:latin typeface="Calibri"/>
              <a:cs typeface="Calibri"/>
            </a:endParaRPr>
          </a:p>
          <a:p>
            <a:pPr algn="ctr"/>
            <a:r>
              <a:rPr lang="en-CA" sz="5200" b="1" i="0" cap="all" baseline="0" noProof="0" dirty="0">
                <a:solidFill>
                  <a:srgbClr val="E7155C"/>
                </a:solidFill>
                <a:latin typeface="Calibri"/>
                <a:cs typeface="Calibri"/>
              </a:rPr>
              <a:t>MGMT</a:t>
            </a:r>
          </a:p>
          <a:p>
            <a:pPr algn="ctr"/>
            <a:endParaRPr lang="en-CA" sz="1200" b="1" i="0" kern="1200" cap="all" baseline="0" noProof="0" dirty="0">
              <a:solidFill>
                <a:srgbClr val="E7155C"/>
              </a:solidFill>
              <a:latin typeface="Calibri"/>
              <a:ea typeface="ヒラギノ角ゴ Pro W3" charset="-128"/>
              <a:cs typeface="Calibri"/>
            </a:endParaRPr>
          </a:p>
          <a:p>
            <a:pPr algn="ctr"/>
            <a:r>
              <a:rPr lang="en-CA" sz="2600" cap="none" baseline="0" noProof="0" dirty="0">
                <a:solidFill>
                  <a:schemeClr val="tx1"/>
                </a:solidFill>
                <a:latin typeface="Calibri"/>
                <a:cs typeface="Calibri"/>
              </a:rPr>
              <a:t>Fourth Canadian Edition</a:t>
            </a:r>
            <a:endParaRPr lang="en-CA" sz="2600" b="1" cap="all" baseline="0" noProof="0" dirty="0">
              <a:solidFill>
                <a:schemeClr val="tx1"/>
              </a:solidFill>
              <a:latin typeface="Calibri"/>
              <a:cs typeface="Calibri"/>
            </a:endParaRPr>
          </a:p>
          <a:p>
            <a:pPr algn="ctr"/>
            <a:endParaRPr lang="en-CA" sz="2000" b="1" cap="none" baseline="0" dirty="0">
              <a:solidFill>
                <a:schemeClr val="tx1"/>
              </a:solidFill>
              <a:latin typeface="+mn-lt"/>
            </a:endParaRPr>
          </a:p>
        </p:txBody>
      </p:sp>
      <p:pic>
        <p:nvPicPr>
          <p:cNvPr id="8" name="Picture 7"/>
          <p:cNvPicPr>
            <a:picLocks noChangeAspect="1"/>
          </p:cNvPicPr>
          <p:nvPr userDrawn="1"/>
        </p:nvPicPr>
        <p:blipFill>
          <a:blip r:embed="rId2"/>
          <a:stretch>
            <a:fillRect/>
          </a:stretch>
        </p:blipFill>
        <p:spPr>
          <a:xfrm>
            <a:off x="4951475" y="1152150"/>
            <a:ext cx="3415275" cy="4357953"/>
          </a:xfrm>
          <a:prstGeom prst="rect">
            <a:avLst/>
          </a:prstGeom>
        </p:spPr>
      </p:pic>
    </p:spTree>
    <p:extLst>
      <p:ext uri="{BB962C8B-B14F-4D97-AF65-F5344CB8AC3E}">
        <p14:creationId xmlns:p14="http://schemas.microsoft.com/office/powerpoint/2010/main" val="218997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2341" name="Rectangle 5"/>
          <p:cNvSpPr>
            <a:spLocks noGrp="1" noChangeArrowheads="1"/>
          </p:cNvSpPr>
          <p:nvPr>
            <p:ph type="ftr" sz="quarter" idx="3"/>
          </p:nvPr>
        </p:nvSpPr>
        <p:spPr bwMode="auto">
          <a:xfrm>
            <a:off x="2590800" y="6400800"/>
            <a:ext cx="3962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charset="0"/>
              </a:defRPr>
            </a:lvl1pPr>
          </a:lstStyle>
          <a:p>
            <a:pPr>
              <a:defRPr/>
            </a:pPr>
            <a:r>
              <a:rPr lang="sk-SK"/>
              <a:t>Copyright © 2017 by Nelson Education Ltd.</a:t>
            </a:r>
            <a:endParaRPr lang="en-US" dirty="0"/>
          </a:p>
        </p:txBody>
      </p:sp>
      <p:sp>
        <p:nvSpPr>
          <p:cNvPr id="142342"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charset="0"/>
              </a:defRPr>
            </a:lvl1pPr>
          </a:lstStyle>
          <a:p>
            <a:pPr>
              <a:defRPr/>
            </a:pPr>
            <a:r>
              <a:rPr lang="en-US" dirty="0"/>
              <a:t>6-</a:t>
            </a:r>
            <a:fld id="{3B3F653F-282B-7644-9CEA-AABBA9E574D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82" r:id="rId4"/>
    <p:sldLayoutId id="2147484383" r:id="rId5"/>
    <p:sldLayoutId id="2147484384" r:id="rId6"/>
    <p:sldLayoutId id="2147484385" r:id="rId7"/>
    <p:sldLayoutId id="2147484386" r:id="rId8"/>
  </p:sldLayoutIdLst>
  <p:hf hdr="0" dt="0"/>
  <p:txStyles>
    <p:titleStyle>
      <a:lvl1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Calibri" charset="0"/>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Calibri" charset="0"/>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Calibri" charset="0"/>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Calibri"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2341" name="Rectangle 5"/>
          <p:cNvSpPr>
            <a:spLocks noGrp="1" noChangeArrowheads="1"/>
          </p:cNvSpPr>
          <p:nvPr>
            <p:ph type="ftr" sz="quarter" idx="3"/>
          </p:nvPr>
        </p:nvSpPr>
        <p:spPr bwMode="auto">
          <a:xfrm>
            <a:off x="2590800" y="6400800"/>
            <a:ext cx="3962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itchFamily="34" charset="0"/>
              </a:defRPr>
            </a:lvl1pPr>
          </a:lstStyle>
          <a:p>
            <a:pPr>
              <a:defRPr/>
            </a:pPr>
            <a:r>
              <a:rPr lang="en-US" altLang="en-US" dirty="0"/>
              <a:t>Copyright © 2017 by Nelson Education Ltd. </a:t>
            </a:r>
          </a:p>
        </p:txBody>
      </p:sp>
      <p:sp>
        <p:nvSpPr>
          <p:cNvPr id="6"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pPr>
              <a:defRPr/>
            </a:pPr>
            <a:r>
              <a:rPr lang="en-US" altLang="en-US" dirty="0"/>
              <a:t>17-</a:t>
            </a:r>
            <a:fld id="{348AE8A4-3301-4456-9458-C1D12617BCA5}" type="slidenum">
              <a:rPr lang="en-US" altLang="en-US"/>
              <a:pPr>
                <a:defRPr/>
              </a:pPr>
              <a:t>‹#›</a:t>
            </a:fld>
            <a:endParaRPr lang="en-US" altLang="en-US" dirty="0"/>
          </a:p>
        </p:txBody>
      </p:sp>
    </p:spTree>
    <p:extLst>
      <p:ext uri="{BB962C8B-B14F-4D97-AF65-F5344CB8AC3E}">
        <p14:creationId xmlns:p14="http://schemas.microsoft.com/office/powerpoint/2010/main" val="121636586"/>
      </p:ext>
    </p:extLst>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Lst>
  <p:hf sldNum="0" hdr="0" dt="0"/>
  <p:txStyles>
    <p:titleStyle>
      <a:lvl1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Calibri" charset="0"/>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Calibri" charset="0"/>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Calibri" charset="0"/>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Calibri"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2A0C7FF7-1C22-1D8C-CC9C-31C8919564F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00" y="924465"/>
            <a:ext cx="3914536" cy="5009070"/>
          </a:xfrm>
          <a:prstGeom prst="rect">
            <a:avLst/>
          </a:prstGeom>
        </p:spPr>
      </p:pic>
    </p:spTree>
    <p:extLst>
      <p:ext uri="{BB962C8B-B14F-4D97-AF65-F5344CB8AC3E}">
        <p14:creationId xmlns:p14="http://schemas.microsoft.com/office/powerpoint/2010/main" val="227028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9"/>
          <p:cNvSpPr>
            <a:spLocks noGrp="1"/>
          </p:cNvSpPr>
          <p:nvPr>
            <p:ph type="title"/>
          </p:nvPr>
        </p:nvSpPr>
        <p:spPr>
          <a:xfrm>
            <a:off x="457200" y="309600"/>
            <a:ext cx="8229600" cy="527112"/>
          </a:xfrm>
        </p:spPr>
        <p:txBody>
          <a:bodyPr/>
          <a:lstStyle/>
          <a:p>
            <a:r>
              <a:rPr lang="en-CA" sz="3600" dirty="0"/>
              <a:t>Managing Innovation </a:t>
            </a:r>
            <a:endParaRPr lang="en-CA" sz="3600" noProof="0" dirty="0">
              <a:latin typeface="Calibri" charset="0"/>
              <a:ea typeface="MS PGothic" charset="0"/>
              <a:cs typeface="Calibri" charset="0"/>
            </a:endParaRPr>
          </a:p>
        </p:txBody>
      </p:sp>
      <p:sp>
        <p:nvSpPr>
          <p:cNvPr id="11" name="Text Placeholder 10"/>
          <p:cNvSpPr>
            <a:spLocks noGrp="1"/>
          </p:cNvSpPr>
          <p:nvPr>
            <p:ph type="body" idx="1"/>
          </p:nvPr>
        </p:nvSpPr>
        <p:spPr>
          <a:xfrm>
            <a:off x="467544" y="1124744"/>
            <a:ext cx="4021200" cy="639762"/>
          </a:xfrm>
          <a:solidFill>
            <a:schemeClr val="accent2"/>
          </a:solidFill>
          <a:ln>
            <a:solidFill>
              <a:schemeClr val="accent2"/>
            </a:solidFill>
          </a:ln>
        </p:spPr>
        <p:txBody>
          <a:bodyPr/>
          <a:lstStyle/>
          <a:p>
            <a:pPr algn="ctr"/>
            <a:r>
              <a:rPr lang="en-CA" sz="2800" dirty="0">
                <a:solidFill>
                  <a:srgbClr val="FFFFFF"/>
                </a:solidFill>
              </a:rPr>
              <a:t>Experiential Approach</a:t>
            </a:r>
          </a:p>
        </p:txBody>
      </p:sp>
      <p:sp>
        <p:nvSpPr>
          <p:cNvPr id="12" name="Content Placeholder 11"/>
          <p:cNvSpPr>
            <a:spLocks noGrp="1"/>
          </p:cNvSpPr>
          <p:nvPr>
            <p:ph sz="half" idx="2"/>
          </p:nvPr>
        </p:nvSpPr>
        <p:spPr>
          <a:xfrm>
            <a:off x="473670" y="1772816"/>
            <a:ext cx="4026330" cy="4464299"/>
          </a:xfrm>
          <a:noFill/>
          <a:ln>
            <a:solidFill>
              <a:schemeClr val="accent2"/>
            </a:solidFill>
          </a:ln>
        </p:spPr>
        <p:txBody>
          <a:bodyPr/>
          <a:lstStyle/>
          <a:p>
            <a:pPr marL="0" indent="0">
              <a:buNone/>
            </a:pPr>
            <a:r>
              <a:rPr lang="en-CA" sz="2000" dirty="0"/>
              <a:t>used to manage innovation in highly </a:t>
            </a:r>
            <a:r>
              <a:rPr lang="en-CA" sz="2000" i="1" dirty="0"/>
              <a:t>uncertain</a:t>
            </a:r>
            <a:r>
              <a:rPr lang="en-CA" sz="2000" dirty="0"/>
              <a:t> environments during periods of </a:t>
            </a:r>
            <a:r>
              <a:rPr lang="en-CA" sz="2000" i="1" dirty="0"/>
              <a:t>discontinuous</a:t>
            </a:r>
            <a:r>
              <a:rPr lang="en-CA" sz="2000" dirty="0"/>
              <a:t> change</a:t>
            </a:r>
          </a:p>
          <a:p>
            <a:pPr marL="0" indent="0">
              <a:buNone/>
            </a:pPr>
            <a:r>
              <a:rPr lang="en-CA" sz="2000" b="1" dirty="0"/>
              <a:t>Goals:</a:t>
            </a:r>
          </a:p>
          <a:p>
            <a:pPr marL="0" indent="0">
              <a:buNone/>
            </a:pPr>
            <a:r>
              <a:rPr lang="en-CA" sz="2000" dirty="0"/>
              <a:t>significant improvements in performance and the establishment of a </a:t>
            </a:r>
            <a:r>
              <a:rPr lang="en-CA" sz="2000" i="1" dirty="0"/>
              <a:t>new</a:t>
            </a:r>
            <a:r>
              <a:rPr lang="en-CA" sz="2000" dirty="0"/>
              <a:t> dominant design</a:t>
            </a:r>
          </a:p>
          <a:p>
            <a:pPr marL="0" indent="0">
              <a:buNone/>
            </a:pPr>
            <a:r>
              <a:rPr lang="en-CA" sz="2000" b="1" dirty="0"/>
              <a:t>Strategies:</a:t>
            </a:r>
          </a:p>
          <a:p>
            <a:pPr marL="0" indent="0">
              <a:buNone/>
            </a:pPr>
            <a:r>
              <a:rPr lang="en-CA" sz="2000" dirty="0"/>
              <a:t>to build something new, different, and substantially better</a:t>
            </a:r>
          </a:p>
        </p:txBody>
      </p:sp>
      <p:sp>
        <p:nvSpPr>
          <p:cNvPr id="66565" name="Text Placeholder 12"/>
          <p:cNvSpPr>
            <a:spLocks noGrp="1"/>
          </p:cNvSpPr>
          <p:nvPr>
            <p:ph type="body" sz="quarter" idx="3"/>
          </p:nvPr>
        </p:nvSpPr>
        <p:spPr>
          <a:xfrm>
            <a:off x="4644008" y="1124744"/>
            <a:ext cx="4022435" cy="639762"/>
          </a:xfrm>
          <a:solidFill>
            <a:schemeClr val="accent4">
              <a:lumMod val="75000"/>
            </a:schemeClr>
          </a:solidFill>
          <a:ln>
            <a:solidFill>
              <a:schemeClr val="accent4">
                <a:lumMod val="75000"/>
              </a:schemeClr>
            </a:solidFill>
            <a:miter lim="800000"/>
            <a:headEnd/>
            <a:tailEnd/>
          </a:ln>
        </p:spPr>
        <p:txBody>
          <a:bodyPr/>
          <a:lstStyle/>
          <a:p>
            <a:pPr algn="ctr"/>
            <a:r>
              <a:rPr lang="en-CA" sz="2800" dirty="0">
                <a:solidFill>
                  <a:srgbClr val="FFFFFF"/>
                </a:solidFill>
              </a:rPr>
              <a:t>Compression Approach</a:t>
            </a:r>
          </a:p>
        </p:txBody>
      </p:sp>
      <p:sp>
        <p:nvSpPr>
          <p:cNvPr id="14" name="Content Placeholder 13"/>
          <p:cNvSpPr>
            <a:spLocks noGrp="1"/>
          </p:cNvSpPr>
          <p:nvPr>
            <p:ph sz="quarter" idx="4"/>
          </p:nvPr>
        </p:nvSpPr>
        <p:spPr>
          <a:xfrm>
            <a:off x="4645025" y="1772816"/>
            <a:ext cx="4025305" cy="4464299"/>
          </a:xfrm>
          <a:ln>
            <a:solidFill>
              <a:schemeClr val="accent4">
                <a:lumMod val="75000"/>
              </a:schemeClr>
            </a:solidFill>
          </a:ln>
        </p:spPr>
        <p:txBody>
          <a:bodyPr/>
          <a:lstStyle/>
          <a:p>
            <a:pPr marL="0" indent="0">
              <a:buNone/>
            </a:pPr>
            <a:r>
              <a:rPr lang="en-CA" sz="2000" dirty="0"/>
              <a:t>used to manage innovation in more </a:t>
            </a:r>
            <a:r>
              <a:rPr lang="en-CA" sz="2000" i="1" dirty="0"/>
              <a:t>certain</a:t>
            </a:r>
            <a:r>
              <a:rPr lang="en-CA" sz="2000" dirty="0"/>
              <a:t> environments during periods of </a:t>
            </a:r>
            <a:r>
              <a:rPr lang="en-CA" sz="2000" i="1" dirty="0"/>
              <a:t>incremental</a:t>
            </a:r>
            <a:r>
              <a:rPr lang="en-CA" sz="2000" dirty="0"/>
              <a:t> change</a:t>
            </a:r>
          </a:p>
          <a:p>
            <a:pPr marL="0" indent="0">
              <a:buNone/>
            </a:pPr>
            <a:r>
              <a:rPr lang="en-CA" sz="2000" b="1" dirty="0"/>
              <a:t>Goals:</a:t>
            </a:r>
          </a:p>
          <a:p>
            <a:pPr marL="0" indent="0">
              <a:buNone/>
            </a:pPr>
            <a:r>
              <a:rPr lang="en-CA" sz="2000" dirty="0"/>
              <a:t>lower costs and incremental improvements in the performance and function of the </a:t>
            </a:r>
            <a:r>
              <a:rPr lang="en-CA" sz="2000" i="1" dirty="0"/>
              <a:t>existing</a:t>
            </a:r>
            <a:r>
              <a:rPr lang="en-CA" sz="2000" dirty="0"/>
              <a:t> dominant design</a:t>
            </a:r>
          </a:p>
          <a:p>
            <a:pPr marL="0" indent="0">
              <a:buNone/>
            </a:pPr>
            <a:r>
              <a:rPr lang="en-CA" sz="2000" b="1" dirty="0"/>
              <a:t>Strategies:</a:t>
            </a:r>
          </a:p>
          <a:p>
            <a:pPr marL="0" indent="0">
              <a:buNone/>
            </a:pPr>
            <a:r>
              <a:rPr lang="en-CA" sz="2000" dirty="0"/>
              <a:t>compress the time and steps needed to bring about small, consistent improvements in performance and functionality</a:t>
            </a:r>
            <a:endParaRPr lang="en-CA" sz="2000" noProof="0" dirty="0"/>
          </a:p>
        </p:txBody>
      </p:sp>
      <p:sp>
        <p:nvSpPr>
          <p:cNvPr id="66568"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MS PGothic" charset="0"/>
                <a:cs typeface="Calibri" charset="0"/>
              </a:defRPr>
            </a:lvl1pPr>
            <a:lvl2pPr>
              <a:defRPr sz="2800">
                <a:solidFill>
                  <a:schemeClr val="tx1"/>
                </a:solidFill>
                <a:latin typeface="Calibri" charset="0"/>
                <a:ea typeface="Calibri" charset="0"/>
                <a:cs typeface="Calibri" charset="0"/>
              </a:defRPr>
            </a:lvl2pPr>
            <a:lvl3pPr>
              <a:defRPr sz="2400">
                <a:solidFill>
                  <a:schemeClr val="tx1"/>
                </a:solidFill>
                <a:latin typeface="Calibri" charset="0"/>
                <a:ea typeface="Calibri" charset="0"/>
                <a:cs typeface="Calibri" charset="0"/>
              </a:defRPr>
            </a:lvl3pPr>
            <a:lvl4pPr>
              <a:defRPr sz="2000">
                <a:solidFill>
                  <a:schemeClr val="tx1"/>
                </a:solidFill>
                <a:latin typeface="Calibri" charset="0"/>
                <a:ea typeface="Calibri" charset="0"/>
                <a:cs typeface="Calibri" charset="0"/>
              </a:defRPr>
            </a:lvl4pPr>
            <a:lvl5pPr>
              <a:defRPr sz="2000">
                <a:solidFill>
                  <a:schemeClr val="tx1"/>
                </a:solidFill>
                <a:latin typeface="Calibri" charset="0"/>
                <a:ea typeface="Calibri" charset="0"/>
                <a:cs typeface="Calibri" charset="0"/>
              </a:defRPr>
            </a:lvl5pPr>
            <a:lvl6pPr eaLnBrk="0" hangingPunct="0">
              <a:defRPr sz="2000">
                <a:solidFill>
                  <a:schemeClr val="tx1"/>
                </a:solidFill>
                <a:latin typeface="Calibri" charset="0"/>
                <a:ea typeface="Calibri" charset="0"/>
                <a:cs typeface="Calibri" charset="0"/>
              </a:defRPr>
            </a:lvl6pPr>
            <a:lvl7pPr eaLnBrk="0" hangingPunct="0">
              <a:defRPr sz="2000">
                <a:solidFill>
                  <a:schemeClr val="tx1"/>
                </a:solidFill>
                <a:latin typeface="Calibri" charset="0"/>
                <a:ea typeface="Calibri" charset="0"/>
                <a:cs typeface="Calibri" charset="0"/>
              </a:defRPr>
            </a:lvl7pPr>
            <a:lvl8pPr eaLnBrk="0" hangingPunct="0">
              <a:defRPr sz="2000">
                <a:solidFill>
                  <a:schemeClr val="tx1"/>
                </a:solidFill>
                <a:latin typeface="Calibri" charset="0"/>
                <a:ea typeface="Calibri" charset="0"/>
                <a:cs typeface="Calibri" charset="0"/>
              </a:defRPr>
            </a:lvl8pPr>
            <a:lvl9pPr eaLnBrk="0" hangingPunct="0">
              <a:defRPr sz="2000">
                <a:solidFill>
                  <a:schemeClr val="tx1"/>
                </a:solidFill>
                <a:latin typeface="Calibri" charset="0"/>
                <a:ea typeface="Calibri" charset="0"/>
                <a:cs typeface="Calibri" charset="0"/>
              </a:defRPr>
            </a:lvl9pPr>
          </a:lstStyle>
          <a:p>
            <a:r>
              <a:rPr lang="en-US" sz="1400" dirty="0"/>
              <a:t>6-</a:t>
            </a:r>
            <a:fld id="{DDC7032B-1C18-B348-9245-F345328074DB}" type="slidenum">
              <a:rPr lang="en-US" sz="1400"/>
              <a:pPr/>
              <a:t>10</a:t>
            </a:fld>
            <a:endParaRPr lang="en-US" sz="1400" dirty="0"/>
          </a:p>
        </p:txBody>
      </p:sp>
      <p:sp>
        <p:nvSpPr>
          <p:cNvPr id="10" name="Left-Right Arrow 9"/>
          <p:cNvSpPr/>
          <p:nvPr/>
        </p:nvSpPr>
        <p:spPr>
          <a:xfrm>
            <a:off x="4283968" y="1268760"/>
            <a:ext cx="576064" cy="432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132923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Slide Number Placeholder 14"/>
          <p:cNvSpPr>
            <a:spLocks noGrp="1"/>
          </p:cNvSpPr>
          <p:nvPr>
            <p:ph type="sldNum" sz="quarter" idx="11"/>
          </p:nvPr>
        </p:nvSpPr>
        <p:spPr/>
        <p:txBody>
          <a:bodyPr/>
          <a:lstStyle/>
          <a:p>
            <a:pPr>
              <a:defRPr/>
            </a:pPr>
            <a:r>
              <a:rPr lang="en-US" dirty="0"/>
              <a:t>6-</a:t>
            </a:r>
            <a:fld id="{0F11F08D-5ED7-6448-996B-0A70892D54D3}" type="slidenum">
              <a:rPr lang="en-US" smtClean="0"/>
              <a:pPr>
                <a:defRPr/>
              </a:pPr>
              <a:t>11</a:t>
            </a:fld>
            <a:endParaRPr lang="en-US" dirty="0"/>
          </a:p>
        </p:txBody>
      </p:sp>
      <p:sp>
        <p:nvSpPr>
          <p:cNvPr id="22533" name="Slide Number Placeholder 3"/>
          <p:cNvSpPr txBox="1">
            <a:spLocks/>
          </p:cNvSpPr>
          <p:nvPr/>
        </p:nvSpPr>
        <p:spPr bwMode="auto">
          <a:xfrm>
            <a:off x="8129588" y="5734050"/>
            <a:ext cx="6096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eaLnBrk="1" hangingPunct="1"/>
            <a:fld id="{EE359D6C-5A04-1D4F-957A-5D43CD63FC42}" type="slidenum">
              <a:rPr lang="en-US" sz="1400" b="1">
                <a:solidFill>
                  <a:srgbClr val="FFFFFF"/>
                </a:solidFill>
              </a:rPr>
              <a:pPr algn="ctr" eaLnBrk="1" hangingPunct="1"/>
              <a:t>11</a:t>
            </a:fld>
            <a:endParaRPr lang="en-US" sz="1400" b="1" dirty="0">
              <a:solidFill>
                <a:srgbClr val="FFFFFF"/>
              </a:solidFill>
            </a:endParaRPr>
          </a:p>
        </p:txBody>
      </p:sp>
      <p:pic>
        <p:nvPicPr>
          <p:cNvPr id="5" name="Picture 4"/>
          <p:cNvPicPr>
            <a:picLocks noChangeAspect="1"/>
          </p:cNvPicPr>
          <p:nvPr/>
        </p:nvPicPr>
        <p:blipFill>
          <a:blip r:embed="rId3"/>
          <a:stretch>
            <a:fillRect/>
          </a:stretch>
        </p:blipFill>
        <p:spPr>
          <a:xfrm>
            <a:off x="1043608" y="260648"/>
            <a:ext cx="7230165" cy="6186636"/>
          </a:xfrm>
          <a:prstGeom prst="rect">
            <a:avLst/>
          </a:prstGeom>
        </p:spPr>
      </p:pic>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1145197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1"/>
          </p:nvPr>
        </p:nvSpPr>
        <p:spPr/>
        <p:txBody>
          <a:bodyPr/>
          <a:lstStyle/>
          <a:p>
            <a:pPr>
              <a:defRPr/>
            </a:pPr>
            <a:r>
              <a:rPr lang="en-US" dirty="0"/>
              <a:t>6-</a:t>
            </a:r>
            <a:fld id="{6B5A13DE-7F67-F144-A3D4-234DC2BB8300}" type="slidenum">
              <a:rPr lang="en-US" smtClean="0"/>
              <a:pPr>
                <a:defRPr/>
              </a:pPr>
              <a:t>12</a:t>
            </a:fld>
            <a:endParaRPr lang="en-US" dirty="0"/>
          </a:p>
        </p:txBody>
      </p:sp>
      <p:pic>
        <p:nvPicPr>
          <p:cNvPr id="3" name="Picture 2"/>
          <p:cNvPicPr>
            <a:picLocks noChangeAspect="1"/>
          </p:cNvPicPr>
          <p:nvPr/>
        </p:nvPicPr>
        <p:blipFill>
          <a:blip r:embed="rId3"/>
          <a:stretch>
            <a:fillRect/>
          </a:stretch>
        </p:blipFill>
        <p:spPr>
          <a:xfrm>
            <a:off x="755576" y="476672"/>
            <a:ext cx="7592640" cy="5920135"/>
          </a:xfrm>
          <a:prstGeom prst="rect">
            <a:avLst/>
          </a:prstGeom>
        </p:spPr>
      </p:pic>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95902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dirty="0"/>
              <a:t>Managing Resistance to Change</a:t>
            </a:r>
            <a:br>
              <a:rPr lang="en-CA" sz="3600" dirty="0"/>
            </a:br>
            <a:r>
              <a:rPr lang="en-CA" sz="3600" dirty="0">
                <a:solidFill>
                  <a:srgbClr val="E7155C"/>
                </a:solidFill>
              </a:rPr>
              <a:t>Kurt Lewin’s Managing Change Model</a:t>
            </a:r>
            <a:endParaRPr lang="en-CA" sz="36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79983254"/>
              </p:ext>
            </p:extLst>
          </p:nvPr>
        </p:nvGraphicFramePr>
        <p:xfrm>
          <a:off x="1043608" y="1484784"/>
          <a:ext cx="7128792" cy="334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1"/>
          </p:nvPr>
        </p:nvSpPr>
        <p:spPr/>
        <p:txBody>
          <a:bodyPr/>
          <a:lstStyle/>
          <a:p>
            <a:pPr>
              <a:defRPr/>
            </a:pPr>
            <a:r>
              <a:rPr lang="en-US" dirty="0"/>
              <a:t>6-</a:t>
            </a:r>
            <a:fld id="{344EDDB1-A27E-8742-918E-2C6B9149F586}" type="slidenum">
              <a:rPr lang="en-US" smtClean="0"/>
              <a:pPr>
                <a:defRPr/>
              </a:pPr>
              <a:t>13</a:t>
            </a:fld>
            <a:endParaRPr lang="en-US" dirty="0"/>
          </a:p>
        </p:txBody>
      </p:sp>
      <p:grpSp>
        <p:nvGrpSpPr>
          <p:cNvPr id="19" name="Group 18"/>
          <p:cNvGrpSpPr/>
          <p:nvPr/>
        </p:nvGrpSpPr>
        <p:grpSpPr>
          <a:xfrm>
            <a:off x="1115616" y="4221088"/>
            <a:ext cx="7200800" cy="1850706"/>
            <a:chOff x="1187624" y="3698884"/>
            <a:chExt cx="7200800" cy="1850706"/>
          </a:xfrm>
        </p:grpSpPr>
        <p:sp>
          <p:nvSpPr>
            <p:cNvPr id="13" name="TextBox 12"/>
            <p:cNvSpPr txBox="1"/>
            <p:nvPr/>
          </p:nvSpPr>
          <p:spPr>
            <a:xfrm>
              <a:off x="1187624" y="3733708"/>
              <a:ext cx="2088232" cy="1323439"/>
            </a:xfrm>
            <a:prstGeom prst="rect">
              <a:avLst/>
            </a:prstGeom>
            <a:noFill/>
          </p:spPr>
          <p:txBody>
            <a:bodyPr wrap="square" rtlCol="0">
              <a:spAutoFit/>
            </a:bodyPr>
            <a:lstStyle/>
            <a:p>
              <a:pPr indent="-450850">
                <a:spcBef>
                  <a:spcPts val="0"/>
                </a:spcBef>
              </a:pPr>
              <a:r>
                <a:rPr lang="en-CA" altLang="en-US" sz="1600" dirty="0">
                  <a:latin typeface="Calibri"/>
                  <a:cs typeface="Calibri"/>
                </a:rPr>
                <a:t>*Believe that change is</a:t>
              </a:r>
            </a:p>
            <a:p>
              <a:pPr indent="-450850">
                <a:spcBef>
                  <a:spcPts val="0"/>
                </a:spcBef>
              </a:pPr>
              <a:r>
                <a:rPr lang="en-CA" altLang="en-US" sz="1600" dirty="0">
                  <a:latin typeface="Calibri"/>
                  <a:cs typeface="Calibri"/>
                </a:rPr>
                <a:t>   needed   </a:t>
              </a:r>
              <a:endParaRPr lang="en-CA" sz="1600" dirty="0">
                <a:latin typeface="Calibri"/>
                <a:cs typeface="Calibri"/>
              </a:endParaRPr>
            </a:p>
            <a:p>
              <a:pPr indent="-450850">
                <a:spcBef>
                  <a:spcPts val="0"/>
                </a:spcBef>
              </a:pPr>
              <a:r>
                <a:rPr lang="en-CA" sz="1600" dirty="0">
                  <a:latin typeface="Calibri"/>
                  <a:cs typeface="Calibri"/>
                </a:rPr>
                <a:t>*Share reasons, </a:t>
              </a:r>
            </a:p>
            <a:p>
              <a:pPr indent="-450850">
                <a:spcBef>
                  <a:spcPts val="0"/>
                </a:spcBef>
              </a:pPr>
              <a:r>
                <a:rPr lang="en-CA" sz="1600" dirty="0">
                  <a:latin typeface="Calibri"/>
                  <a:cs typeface="Calibri"/>
                </a:rPr>
                <a:t>  communicate, and </a:t>
              </a:r>
            </a:p>
            <a:p>
              <a:pPr indent="-450850">
                <a:spcBef>
                  <a:spcPts val="0"/>
                </a:spcBef>
              </a:pPr>
              <a:r>
                <a:rPr lang="en-CA" sz="1600" dirty="0">
                  <a:latin typeface="Calibri"/>
                  <a:cs typeface="Calibri"/>
                </a:rPr>
                <a:t>  empathize</a:t>
              </a:r>
            </a:p>
          </p:txBody>
        </p:sp>
        <p:sp>
          <p:nvSpPr>
            <p:cNvPr id="15" name="TextBox 14"/>
            <p:cNvSpPr txBox="1"/>
            <p:nvPr/>
          </p:nvSpPr>
          <p:spPr>
            <a:xfrm>
              <a:off x="3491880" y="3698884"/>
              <a:ext cx="2592288" cy="1815882"/>
            </a:xfrm>
            <a:prstGeom prst="rect">
              <a:avLst/>
            </a:prstGeom>
            <a:noFill/>
          </p:spPr>
          <p:txBody>
            <a:bodyPr wrap="square" rtlCol="0">
              <a:spAutoFit/>
            </a:bodyPr>
            <a:lstStyle/>
            <a:p>
              <a:pPr marL="6350" lvl="1">
                <a:spcBef>
                  <a:spcPts val="0"/>
                </a:spcBef>
              </a:pPr>
              <a:r>
                <a:rPr lang="en-CA" altLang="en-US" sz="1600" kern="0" dirty="0">
                  <a:solidFill>
                    <a:prstClr val="black"/>
                  </a:solidFill>
                  <a:latin typeface="Calibri"/>
                  <a:cs typeface="Calibri"/>
                </a:rPr>
                <a:t>*Change behaviour/work</a:t>
              </a:r>
            </a:p>
            <a:p>
              <a:pPr marL="6350" lvl="1">
                <a:spcBef>
                  <a:spcPts val="0"/>
                </a:spcBef>
              </a:pPr>
              <a:r>
                <a:rPr lang="en-CA" altLang="en-US" sz="1600" kern="0" dirty="0">
                  <a:solidFill>
                    <a:prstClr val="black"/>
                  </a:solidFill>
                  <a:latin typeface="Calibri"/>
                  <a:cs typeface="Calibri"/>
                </a:rPr>
                <a:t>  practices</a:t>
              </a:r>
              <a:endParaRPr lang="en-CA" sz="1600" kern="0" dirty="0">
                <a:solidFill>
                  <a:prstClr val="black"/>
                </a:solidFill>
                <a:latin typeface="Calibri"/>
                <a:cs typeface="Calibri"/>
              </a:endParaRPr>
            </a:p>
            <a:p>
              <a:pPr marL="6350" lvl="1">
                <a:spcBef>
                  <a:spcPts val="0"/>
                </a:spcBef>
              </a:pPr>
              <a:r>
                <a:rPr lang="en-US" sz="1600" kern="0" dirty="0">
                  <a:solidFill>
                    <a:prstClr val="black"/>
                  </a:solidFill>
                  <a:latin typeface="Calibri"/>
                  <a:cs typeface="Calibri"/>
                </a:rPr>
                <a:t>*Explain why; champion </a:t>
              </a:r>
            </a:p>
            <a:p>
              <a:pPr marL="6350" lvl="1">
                <a:spcBef>
                  <a:spcPts val="0"/>
                </a:spcBef>
              </a:pPr>
              <a:r>
                <a:rPr lang="en-US" sz="1600" kern="0" dirty="0">
                  <a:solidFill>
                    <a:prstClr val="black"/>
                  </a:solidFill>
                  <a:latin typeface="Calibri"/>
                  <a:cs typeface="Calibri"/>
                </a:rPr>
                <a:t>  change; create  </a:t>
              </a:r>
            </a:p>
            <a:p>
              <a:pPr marL="6350" lvl="1">
                <a:spcBef>
                  <a:spcPts val="0"/>
                </a:spcBef>
              </a:pPr>
              <a:r>
                <a:rPr lang="en-US" sz="1600" kern="0" dirty="0">
                  <a:solidFill>
                    <a:prstClr val="black"/>
                  </a:solidFill>
                  <a:latin typeface="Calibri"/>
                  <a:cs typeface="Calibri"/>
                </a:rPr>
                <a:t>  opportunities for feedback;</a:t>
              </a:r>
            </a:p>
            <a:p>
              <a:pPr marL="6350" lvl="1">
                <a:spcBef>
                  <a:spcPts val="0"/>
                </a:spcBef>
              </a:pPr>
              <a:r>
                <a:rPr lang="en-US" sz="1600" kern="0" dirty="0">
                  <a:solidFill>
                    <a:prstClr val="black"/>
                  </a:solidFill>
                  <a:latin typeface="Calibri"/>
                  <a:cs typeface="Calibri"/>
                </a:rPr>
                <a:t>  timing; security; educate; </a:t>
              </a:r>
            </a:p>
            <a:p>
              <a:pPr marL="6350" lvl="1">
                <a:spcBef>
                  <a:spcPts val="0"/>
                </a:spcBef>
              </a:pPr>
              <a:r>
                <a:rPr lang="en-US" sz="1600" kern="0" dirty="0">
                  <a:solidFill>
                    <a:prstClr val="black"/>
                  </a:solidFill>
                  <a:latin typeface="Calibri"/>
                  <a:cs typeface="Calibri"/>
                </a:rPr>
                <a:t>  don’t rush</a:t>
              </a:r>
              <a:endParaRPr lang="en-CA" sz="1600" kern="0" dirty="0">
                <a:solidFill>
                  <a:prstClr val="black"/>
                </a:solidFill>
                <a:latin typeface="Calibri"/>
                <a:cs typeface="Calibri"/>
              </a:endParaRPr>
            </a:p>
          </p:txBody>
        </p:sp>
        <p:sp>
          <p:nvSpPr>
            <p:cNvPr id="16" name="TextBox 15"/>
            <p:cNvSpPr txBox="1"/>
            <p:nvPr/>
          </p:nvSpPr>
          <p:spPr>
            <a:xfrm>
              <a:off x="6084168" y="3733708"/>
              <a:ext cx="2304256" cy="1815882"/>
            </a:xfrm>
            <a:prstGeom prst="rect">
              <a:avLst/>
            </a:prstGeom>
            <a:noFill/>
          </p:spPr>
          <p:txBody>
            <a:bodyPr wrap="square" rtlCol="0">
              <a:spAutoFit/>
            </a:bodyPr>
            <a:lstStyle/>
            <a:p>
              <a:pPr marL="6350" lvl="1">
                <a:spcBef>
                  <a:spcPts val="0"/>
                </a:spcBef>
              </a:pPr>
              <a:r>
                <a:rPr lang="en-CA" altLang="en-US" sz="1600" dirty="0">
                  <a:latin typeface="Calibri"/>
                  <a:cs typeface="Calibri"/>
                </a:rPr>
                <a:t>*Support and reinforce</a:t>
              </a:r>
              <a:endParaRPr lang="en-CA" sz="1600" dirty="0">
                <a:latin typeface="Calibri"/>
                <a:cs typeface="Calibri"/>
              </a:endParaRPr>
            </a:p>
            <a:p>
              <a:pPr marL="6350" lvl="1">
                <a:spcBef>
                  <a:spcPts val="0"/>
                </a:spcBef>
              </a:pPr>
              <a:r>
                <a:rPr lang="en-CA" sz="1600" dirty="0">
                  <a:latin typeface="Calibri"/>
                  <a:cs typeface="Calibri"/>
                </a:rPr>
                <a:t>*Make it “stick”</a:t>
              </a:r>
            </a:p>
            <a:p>
              <a:pPr lvl="0">
                <a:spcBef>
                  <a:spcPts val="0"/>
                </a:spcBef>
              </a:pPr>
              <a:r>
                <a:rPr lang="en-CA" sz="1600" dirty="0">
                  <a:latin typeface="Calibri"/>
                  <a:cs typeface="Calibri"/>
                </a:rPr>
                <a:t>*Educate/communicate</a:t>
              </a:r>
            </a:p>
            <a:p>
              <a:pPr lvl="0">
                <a:spcBef>
                  <a:spcPts val="0"/>
                </a:spcBef>
              </a:pPr>
              <a:r>
                <a:rPr lang="en-CA" sz="1600" dirty="0">
                  <a:latin typeface="Calibri"/>
                  <a:cs typeface="Calibri"/>
                </a:rPr>
                <a:t>*Participate</a:t>
              </a:r>
            </a:p>
            <a:p>
              <a:pPr lvl="0">
                <a:spcBef>
                  <a:spcPts val="0"/>
                </a:spcBef>
              </a:pPr>
              <a:r>
                <a:rPr lang="en-CA" sz="1600" dirty="0">
                  <a:latin typeface="Calibri"/>
                  <a:cs typeface="Calibri"/>
                </a:rPr>
                <a:t>*Negotiate</a:t>
              </a:r>
            </a:p>
            <a:p>
              <a:pPr lvl="0">
                <a:spcBef>
                  <a:spcPts val="0"/>
                </a:spcBef>
              </a:pPr>
              <a:r>
                <a:rPr lang="en-CA" sz="1600" dirty="0">
                  <a:latin typeface="Calibri"/>
                  <a:cs typeface="Calibri"/>
                </a:rPr>
                <a:t>*Managerial support</a:t>
              </a:r>
            </a:p>
            <a:p>
              <a:pPr lvl="0">
                <a:spcBef>
                  <a:spcPts val="0"/>
                </a:spcBef>
              </a:pPr>
              <a:r>
                <a:rPr lang="en-CA" sz="1600" dirty="0">
                  <a:latin typeface="Calibri"/>
                  <a:cs typeface="Calibri"/>
                </a:rPr>
                <a:t>*Coercion </a:t>
              </a:r>
            </a:p>
          </p:txBody>
        </p:sp>
      </p:grpSp>
      <p:sp>
        <p:nvSpPr>
          <p:cNvPr id="3" name="Footer Placeholder 2"/>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249919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r>
              <a:rPr lang="en-CA" sz="3200" dirty="0"/>
              <a:t>Errors Managers Make When Leading Change</a:t>
            </a:r>
          </a:p>
        </p:txBody>
      </p:sp>
      <p:sp>
        <p:nvSpPr>
          <p:cNvPr id="3" name="Content Placeholder 2"/>
          <p:cNvSpPr>
            <a:spLocks noGrp="1"/>
          </p:cNvSpPr>
          <p:nvPr>
            <p:ph idx="1"/>
          </p:nvPr>
        </p:nvSpPr>
        <p:spPr>
          <a:xfrm>
            <a:off x="467544" y="1268760"/>
            <a:ext cx="8229600" cy="4813995"/>
          </a:xfrm>
        </p:spPr>
        <p:txBody>
          <a:bodyPr>
            <a:noAutofit/>
          </a:bodyPr>
          <a:lstStyle/>
          <a:p>
            <a:pPr marL="0" indent="0" eaLnBrk="1" fontAlgn="t" hangingPunct="1">
              <a:spcBef>
                <a:spcPts val="600"/>
              </a:spcBef>
              <a:buNone/>
            </a:pPr>
            <a:r>
              <a:rPr lang="en-CA" sz="2400" b="1" dirty="0">
                <a:solidFill>
                  <a:srgbClr val="E7155C"/>
                </a:solidFill>
              </a:rPr>
              <a:t>Unfreezing</a:t>
            </a:r>
            <a:endParaRPr lang="en-CA" sz="2400" dirty="0">
              <a:solidFill>
                <a:srgbClr val="E7155C"/>
              </a:solidFill>
            </a:endParaRPr>
          </a:p>
          <a:p>
            <a:pPr marL="514350" indent="-514350" eaLnBrk="1" fontAlgn="t" hangingPunct="1">
              <a:spcBef>
                <a:spcPts val="600"/>
              </a:spcBef>
              <a:buFont typeface="+mj-lt"/>
              <a:buAutoNum type="arabicPeriod"/>
            </a:pPr>
            <a:r>
              <a:rPr lang="en-CA" sz="2400" dirty="0"/>
              <a:t>Not establishing a great enough sense of urgency</a:t>
            </a:r>
          </a:p>
          <a:p>
            <a:pPr marL="514350" indent="-514350" eaLnBrk="1" fontAlgn="t" hangingPunct="1">
              <a:spcBef>
                <a:spcPts val="600"/>
              </a:spcBef>
              <a:buFont typeface="+mj-lt"/>
              <a:buAutoNum type="arabicPeriod"/>
            </a:pPr>
            <a:r>
              <a:rPr lang="en-CA" sz="2400" dirty="0"/>
              <a:t>Not creating a powerful enough guiding coalition</a:t>
            </a:r>
          </a:p>
          <a:p>
            <a:pPr marL="514350" indent="-514350" eaLnBrk="1" fontAlgn="t" hangingPunct="1">
              <a:spcBef>
                <a:spcPts val="600"/>
              </a:spcBef>
              <a:buFont typeface="+mj-lt"/>
              <a:buAutoNum type="arabicPeriod"/>
            </a:pPr>
            <a:r>
              <a:rPr lang="en-CA" sz="2400" dirty="0"/>
              <a:t>Change</a:t>
            </a:r>
          </a:p>
          <a:p>
            <a:pPr marL="514350" indent="-514350" eaLnBrk="1" fontAlgn="t" hangingPunct="1">
              <a:spcBef>
                <a:spcPts val="600"/>
              </a:spcBef>
              <a:buFont typeface="+mj-lt"/>
              <a:buAutoNum type="arabicPeriod"/>
            </a:pPr>
            <a:r>
              <a:rPr lang="en-CA" sz="2400" dirty="0"/>
              <a:t>Lacking a vision</a:t>
            </a:r>
          </a:p>
          <a:p>
            <a:pPr marL="514350" indent="-514350" eaLnBrk="1" fontAlgn="t" hangingPunct="1">
              <a:spcBef>
                <a:spcPts val="600"/>
              </a:spcBef>
              <a:buFont typeface="+mj-lt"/>
              <a:buAutoNum type="arabicPeriod"/>
            </a:pPr>
            <a:r>
              <a:rPr lang="en-CA" sz="2400" dirty="0"/>
              <a:t>Undercommunicating the vision by a factor of ten</a:t>
            </a:r>
          </a:p>
          <a:p>
            <a:pPr marL="514350" indent="-514350" eaLnBrk="1" fontAlgn="t" hangingPunct="1">
              <a:spcBef>
                <a:spcPts val="600"/>
              </a:spcBef>
              <a:buFont typeface="+mj-lt"/>
              <a:buAutoNum type="arabicPeriod"/>
            </a:pPr>
            <a:r>
              <a:rPr lang="en-CA" sz="2400" dirty="0"/>
              <a:t>Not removing obstacles to the new vision </a:t>
            </a:r>
          </a:p>
          <a:p>
            <a:pPr marL="514350" indent="-514350" eaLnBrk="1" fontAlgn="t" hangingPunct="1">
              <a:spcBef>
                <a:spcPts val="600"/>
              </a:spcBef>
              <a:buFont typeface="+mj-lt"/>
              <a:buAutoNum type="arabicPeriod"/>
            </a:pPr>
            <a:r>
              <a:rPr lang="en-CA" sz="2400" dirty="0"/>
              <a:t>Not systematically planning for and creating short-term wins</a:t>
            </a:r>
          </a:p>
          <a:p>
            <a:pPr marL="0" lvl="0" indent="0" eaLnBrk="1" fontAlgn="t" hangingPunct="1">
              <a:spcBef>
                <a:spcPts val="600"/>
              </a:spcBef>
              <a:buNone/>
            </a:pPr>
            <a:r>
              <a:rPr lang="en-CA" sz="2400" b="1" dirty="0">
                <a:solidFill>
                  <a:srgbClr val="E7155C"/>
                </a:solidFill>
              </a:rPr>
              <a:t>Refreezing</a:t>
            </a:r>
            <a:endParaRPr lang="en-CA" sz="2400" dirty="0">
              <a:solidFill>
                <a:srgbClr val="E7155C"/>
              </a:solidFill>
            </a:endParaRPr>
          </a:p>
          <a:p>
            <a:pPr marL="514350" lvl="0" indent="-514350" eaLnBrk="1" hangingPunct="1">
              <a:spcBef>
                <a:spcPts val="600"/>
              </a:spcBef>
              <a:buFont typeface="+mj-lt"/>
              <a:buAutoNum type="arabicPeriod" startAt="8"/>
            </a:pPr>
            <a:r>
              <a:rPr lang="en-CA" sz="2400" dirty="0">
                <a:solidFill>
                  <a:prstClr val="black"/>
                </a:solidFill>
              </a:rPr>
              <a:t>Declaring victory too soon</a:t>
            </a:r>
          </a:p>
          <a:p>
            <a:pPr marL="514350" lvl="0" indent="-514350" eaLnBrk="1" hangingPunct="1">
              <a:spcBef>
                <a:spcPts val="600"/>
              </a:spcBef>
              <a:buFont typeface="+mj-lt"/>
              <a:buAutoNum type="arabicPeriod" startAt="8"/>
            </a:pPr>
            <a:r>
              <a:rPr lang="en-CA" sz="2400" dirty="0">
                <a:solidFill>
                  <a:prstClr val="black"/>
                </a:solidFill>
              </a:rPr>
              <a:t>Not anchoring changes in the corporation</a:t>
            </a:r>
            <a:r>
              <a:rPr lang="en-CA" altLang="ja-JP" sz="2400" dirty="0">
                <a:solidFill>
                  <a:prstClr val="black"/>
                </a:solidFill>
              </a:rPr>
              <a:t>’</a:t>
            </a:r>
            <a:r>
              <a:rPr lang="en-CA" sz="2400" dirty="0">
                <a:solidFill>
                  <a:prstClr val="black"/>
                </a:solidFill>
              </a:rPr>
              <a:t>s culture</a:t>
            </a:r>
          </a:p>
          <a:p>
            <a:pPr marL="0" indent="0" eaLnBrk="1" fontAlgn="t" hangingPunct="1">
              <a:spcBef>
                <a:spcPts val="600"/>
              </a:spcBef>
              <a:buNone/>
            </a:pPr>
            <a:endParaRPr lang="en-CA" sz="2800" dirty="0"/>
          </a:p>
        </p:txBody>
      </p:sp>
      <p:sp>
        <p:nvSpPr>
          <p:cNvPr id="9" name="Slide Number Placeholder 8"/>
          <p:cNvSpPr>
            <a:spLocks noGrp="1"/>
          </p:cNvSpPr>
          <p:nvPr>
            <p:ph type="sldNum" sz="quarter" idx="11"/>
          </p:nvPr>
        </p:nvSpPr>
        <p:spPr/>
        <p:txBody>
          <a:bodyPr/>
          <a:lstStyle/>
          <a:p>
            <a:pPr>
              <a:defRPr/>
            </a:pPr>
            <a:r>
              <a:rPr lang="en-US" dirty="0"/>
              <a:t>6-</a:t>
            </a:r>
            <a:fld id="{344EDDB1-A27E-8742-918E-2C6B9149F586}" type="slidenum">
              <a:rPr lang="en-US" smtClean="0"/>
              <a:pPr>
                <a:defRPr/>
              </a:pPr>
              <a:t>14</a:t>
            </a:fld>
            <a:endParaRPr lang="en-US" dirty="0"/>
          </a:p>
        </p:txBody>
      </p:sp>
      <p:sp>
        <p:nvSpPr>
          <p:cNvPr id="4" name="Footer Placeholder 3"/>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94640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CA" sz="3200" dirty="0"/>
              <a:t>How to Create a Results-Driven </a:t>
            </a:r>
            <a:br>
              <a:rPr lang="en-CA" sz="3200" dirty="0"/>
            </a:br>
            <a:r>
              <a:rPr lang="en-CA" sz="3200" dirty="0"/>
              <a:t>Change Program</a:t>
            </a:r>
          </a:p>
        </p:txBody>
      </p:sp>
      <p:sp>
        <p:nvSpPr>
          <p:cNvPr id="30722" name="Slide Number Placeholder 3"/>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45E97F59-725A-8241-918E-5D44F897E076}" type="slidenum">
              <a:rPr lang="en-US" sz="1400">
                <a:solidFill>
                  <a:srgbClr val="FFFFFF"/>
                </a:solidFill>
              </a:rPr>
              <a:pPr/>
              <a:t>15</a:t>
            </a:fld>
            <a:endParaRPr lang="en-US" sz="1400" dirty="0">
              <a:solidFill>
                <a:srgbClr val="FFFFFF"/>
              </a:solidFill>
            </a:endParaRPr>
          </a:p>
        </p:txBody>
      </p:sp>
      <p:sp>
        <p:nvSpPr>
          <p:cNvPr id="7"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sp>
        <p:nvSpPr>
          <p:cNvPr id="6" name="TextBox 5"/>
          <p:cNvSpPr txBox="1"/>
          <p:nvPr/>
        </p:nvSpPr>
        <p:spPr>
          <a:xfrm>
            <a:off x="1043608" y="5733256"/>
            <a:ext cx="7056784" cy="323165"/>
          </a:xfrm>
          <a:prstGeom prst="rect">
            <a:avLst/>
          </a:prstGeom>
          <a:noFill/>
        </p:spPr>
        <p:txBody>
          <a:bodyPr wrap="square" rtlCol="0">
            <a:spAutoFit/>
          </a:bodyPr>
          <a:lstStyle/>
          <a:p>
            <a:r>
              <a:rPr lang="en-CA" sz="500" dirty="0">
                <a:latin typeface="Calibri"/>
                <a:cs typeface="Calibri"/>
              </a:rPr>
              <a:t>Sources: H. Robinson, “An Overview of Change Management: The Identification of the Critical Success Factors That Will Ensure the Survival and Progression of an Organization,” (2012). University of Johannesburg, https://ujdigispace.uj.ac.za/handle/10210/7283. Reprinted by permission of </a:t>
            </a:r>
            <a:r>
              <a:rPr lang="en-CA" sz="500" i="1" dirty="0">
                <a:latin typeface="Calibri"/>
                <a:cs typeface="Calibri"/>
              </a:rPr>
              <a:t>Harvard Business Review </a:t>
            </a:r>
            <a:r>
              <a:rPr lang="en-CA" sz="500" dirty="0">
                <a:latin typeface="Calibri"/>
                <a:cs typeface="Calibri"/>
              </a:rPr>
              <a:t>(exhibit) from “Successful Change Programs Begin With Results,” by R. H. Schaffer &amp; H. A. Thomson, J.D, </a:t>
            </a:r>
            <a:r>
              <a:rPr lang="en-CA" sz="500" i="1" dirty="0">
                <a:latin typeface="Calibri"/>
                <a:cs typeface="Calibri"/>
              </a:rPr>
              <a:t>Harvard Business Review on Change </a:t>
            </a:r>
            <a:r>
              <a:rPr lang="en-CA" sz="500" dirty="0">
                <a:latin typeface="Calibri"/>
                <a:cs typeface="Calibri"/>
              </a:rPr>
              <a:t>(Boston: Harvard Business School Press,1998),189–213. Copyright 1998 by the Harvard Business School Publishing Corporation; all rights reserved.</a:t>
            </a:r>
          </a:p>
        </p:txBody>
      </p:sp>
      <p:sp>
        <p:nvSpPr>
          <p:cNvPr id="5" name="Content Placeholder 4"/>
          <p:cNvSpPr>
            <a:spLocks noGrp="1"/>
          </p:cNvSpPr>
          <p:nvPr>
            <p:ph idx="1"/>
          </p:nvPr>
        </p:nvSpPr>
        <p:spPr>
          <a:xfrm>
            <a:off x="457200" y="1556792"/>
            <a:ext cx="8229600" cy="4569371"/>
          </a:xfrm>
        </p:spPr>
        <p:txBody>
          <a:bodyPr/>
          <a:lstStyle/>
          <a:p>
            <a:pPr marL="514350" indent="-514350" eaLnBrk="1" hangingPunct="1">
              <a:buFont typeface="+mj-lt"/>
              <a:buAutoNum type="arabicPeriod"/>
            </a:pPr>
            <a:r>
              <a:rPr lang="en-CA" sz="2400" dirty="0"/>
              <a:t>Set measurable, short-term goals to improve performance.</a:t>
            </a:r>
          </a:p>
          <a:p>
            <a:pPr marL="514350" indent="-514350" eaLnBrk="1" hangingPunct="1">
              <a:buFont typeface="+mj-lt"/>
              <a:buAutoNum type="arabicPeriod"/>
            </a:pPr>
            <a:r>
              <a:rPr lang="en-CA" sz="2400" dirty="0"/>
              <a:t>Make sure your action steps are likely to improve measured performance.</a:t>
            </a:r>
          </a:p>
          <a:p>
            <a:pPr marL="514350" indent="-514350" eaLnBrk="1" hangingPunct="1">
              <a:buFont typeface="+mj-lt"/>
              <a:buAutoNum type="arabicPeriod"/>
            </a:pPr>
            <a:r>
              <a:rPr lang="en-CA" sz="2400" dirty="0"/>
              <a:t>Stress the importance of immediate improvements.</a:t>
            </a:r>
          </a:p>
          <a:p>
            <a:pPr marL="514350" indent="-514350" eaLnBrk="1" hangingPunct="1">
              <a:buFont typeface="+mj-lt"/>
              <a:buAutoNum type="arabicPeriod"/>
            </a:pPr>
            <a:r>
              <a:rPr lang="en-CA" sz="2400" dirty="0"/>
              <a:t>Solicit help from consultants and staffers to achieve quick improvements in performance.</a:t>
            </a:r>
          </a:p>
          <a:p>
            <a:pPr marL="514350" indent="-514350" eaLnBrk="1" hangingPunct="1">
              <a:buFont typeface="+mj-lt"/>
              <a:buAutoNum type="arabicPeriod"/>
            </a:pPr>
            <a:r>
              <a:rPr lang="en-CA" sz="2400" dirty="0"/>
              <a:t>Test action steps to see if they actually yield improvements. If they don’t, discard them and establish new ones.</a:t>
            </a:r>
          </a:p>
          <a:p>
            <a:pPr marL="514350" indent="-514350" eaLnBrk="1" hangingPunct="1">
              <a:buFont typeface="+mj-lt"/>
              <a:buAutoNum type="arabicPeriod"/>
            </a:pPr>
            <a:r>
              <a:rPr lang="en-CA" sz="2400" dirty="0"/>
              <a:t>Use resources that you have or can easily acquire. It doesn’t take much.</a:t>
            </a:r>
          </a:p>
        </p:txBody>
      </p:sp>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96171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lstStyle/>
          <a:p>
            <a:pPr algn="ctr">
              <a:defRPr/>
            </a:pPr>
            <a:r>
              <a:rPr lang="en-CA" sz="3200" dirty="0">
                <a:ea typeface="+mj-ea"/>
              </a:rPr>
              <a:t>General Steps for Organizational Development Interventions</a:t>
            </a:r>
          </a:p>
        </p:txBody>
      </p:sp>
      <p:sp>
        <p:nvSpPr>
          <p:cNvPr id="31747" name="Slide Number Placeholder 3"/>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7CF80028-920D-D54D-BFD6-4AE6D85C1CFF}" type="slidenum">
              <a:rPr lang="en-US" sz="1400">
                <a:solidFill>
                  <a:srgbClr val="FFFFFF"/>
                </a:solidFill>
              </a:rPr>
              <a:pPr/>
              <a:t>16</a:t>
            </a:fld>
            <a:endParaRPr lang="en-US" sz="1400" dirty="0">
              <a:solidFill>
                <a:srgbClr val="FFFFFF"/>
              </a:solidFill>
            </a:endParaRPr>
          </a:p>
        </p:txBody>
      </p:sp>
      <p:sp>
        <p:nvSpPr>
          <p:cNvPr id="7"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pic>
        <p:nvPicPr>
          <p:cNvPr id="3" name="Picture 2"/>
          <p:cNvPicPr>
            <a:picLocks noChangeAspect="1"/>
          </p:cNvPicPr>
          <p:nvPr/>
        </p:nvPicPr>
        <p:blipFill>
          <a:blip r:embed="rId3"/>
          <a:stretch>
            <a:fillRect/>
          </a:stretch>
        </p:blipFill>
        <p:spPr>
          <a:xfrm>
            <a:off x="467544" y="1340768"/>
            <a:ext cx="8183529" cy="4954102"/>
          </a:xfrm>
          <a:prstGeom prst="rect">
            <a:avLst/>
          </a:prstGeom>
        </p:spPr>
      </p:pic>
      <p:sp>
        <p:nvSpPr>
          <p:cNvPr id="4" name="Footer Placeholder 3"/>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4206142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sz="3200" dirty="0">
                <a:ea typeface="+mj-ea"/>
              </a:rPr>
              <a:t>Different Kinds of Organizational Development Interventions</a:t>
            </a:r>
          </a:p>
        </p:txBody>
      </p:sp>
      <p:sp>
        <p:nvSpPr>
          <p:cNvPr id="32771" name="Slide Number Placeholder 3"/>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AF8EEDBE-9EA0-2440-939D-26D475930408}" type="slidenum">
              <a:rPr lang="en-US" sz="1400">
                <a:solidFill>
                  <a:srgbClr val="FFFFFF"/>
                </a:solidFill>
              </a:rPr>
              <a:pPr/>
              <a:t>17</a:t>
            </a:fld>
            <a:endParaRPr lang="en-US" sz="1400" dirty="0">
              <a:solidFill>
                <a:srgbClr val="FFFFFF"/>
              </a:solidFill>
            </a:endParaRPr>
          </a:p>
        </p:txBody>
      </p:sp>
      <p:sp>
        <p:nvSpPr>
          <p:cNvPr id="7"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pic>
        <p:nvPicPr>
          <p:cNvPr id="5" name="Picture 4"/>
          <p:cNvPicPr>
            <a:picLocks noChangeAspect="1"/>
          </p:cNvPicPr>
          <p:nvPr/>
        </p:nvPicPr>
        <p:blipFill>
          <a:blip r:embed="rId3"/>
          <a:stretch>
            <a:fillRect/>
          </a:stretch>
        </p:blipFill>
        <p:spPr>
          <a:xfrm>
            <a:off x="323528" y="1412776"/>
            <a:ext cx="8604448" cy="4935248"/>
          </a:xfrm>
          <a:prstGeom prst="rect">
            <a:avLst/>
          </a:prstGeom>
        </p:spPr>
      </p:pic>
      <p:sp>
        <p:nvSpPr>
          <p:cNvPr id="3" name="Footer Placeholder 2"/>
          <p:cNvSpPr>
            <a:spLocks noGrp="1"/>
          </p:cNvSpPr>
          <p:nvPr>
            <p:ph type="ftr" sz="quarter" idx="10"/>
          </p:nvPr>
        </p:nvSpPr>
        <p:spPr/>
        <p:txBody>
          <a:bodyPr/>
          <a:lstStyle/>
          <a:p>
            <a:pPr>
              <a:defRPr/>
            </a:pPr>
            <a:r>
              <a:rPr lang="sk-SK" dirty="0"/>
              <a:t>Copyright © 2017 by Nelson Education Ltd.</a:t>
            </a:r>
            <a:endParaRPr lang="en-US" dirty="0"/>
          </a:p>
        </p:txBody>
      </p:sp>
    </p:spTree>
    <p:extLst>
      <p:ext uri="{BB962C8B-B14F-4D97-AF65-F5344CB8AC3E}">
        <p14:creationId xmlns:p14="http://schemas.microsoft.com/office/powerpoint/2010/main" val="303934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Chapter 6</a:t>
            </a:r>
          </a:p>
        </p:txBody>
      </p:sp>
      <p:sp>
        <p:nvSpPr>
          <p:cNvPr id="3" name="Subtitle 2"/>
          <p:cNvSpPr>
            <a:spLocks noGrp="1"/>
          </p:cNvSpPr>
          <p:nvPr>
            <p:ph type="subTitle" idx="1"/>
          </p:nvPr>
        </p:nvSpPr>
        <p:spPr>
          <a:xfrm>
            <a:off x="1308515" y="2821840"/>
            <a:ext cx="6400800" cy="3127440"/>
          </a:xfrm>
        </p:spPr>
        <p:txBody>
          <a:bodyPr>
            <a:normAutofit fontScale="92500" lnSpcReduction="20000"/>
          </a:bodyPr>
          <a:lstStyle/>
          <a:p>
            <a:r>
              <a:rPr lang="en-CA" dirty="0">
                <a:latin typeface="Calibri" charset="0"/>
                <a:ea typeface="MS PGothic" charset="0"/>
              </a:rPr>
              <a:t>Innovation and Change</a:t>
            </a:r>
          </a:p>
          <a:p>
            <a:r>
              <a:rPr lang="en-CA" dirty="0">
                <a:latin typeface="Calibri" charset="0"/>
                <a:ea typeface="MS PGothic" charset="0"/>
              </a:rPr>
              <a:t>LECTURE FIVE</a:t>
            </a:r>
          </a:p>
          <a:p>
            <a:r>
              <a:rPr lang="en-CA">
                <a:latin typeface="Calibri" charset="0"/>
                <a:ea typeface="MS PGothic" charset="0"/>
              </a:rPr>
              <a:t>9 OCT </a:t>
            </a:r>
            <a:r>
              <a:rPr lang="en-CA" dirty="0">
                <a:latin typeface="Calibri" charset="0"/>
                <a:ea typeface="MS PGothic" charset="0"/>
              </a:rPr>
              <a:t>25</a:t>
            </a:r>
          </a:p>
          <a:p>
            <a:r>
              <a:rPr lang="en-CA" dirty="0">
                <a:latin typeface="Calibri" charset="0"/>
                <a:ea typeface="MS PGothic" charset="0"/>
              </a:rPr>
              <a:t>Dr IKE</a:t>
            </a:r>
          </a:p>
          <a:p>
            <a:r>
              <a:rPr lang="en-CA" dirty="0">
                <a:latin typeface="Calibri" charset="0"/>
                <a:ea typeface="MS PGothic" charset="0"/>
              </a:rPr>
              <a:t> </a:t>
            </a:r>
          </a:p>
        </p:txBody>
      </p:sp>
      <p:sp>
        <p:nvSpPr>
          <p:cNvPr id="5" name="Slide Number Placeholder 4"/>
          <p:cNvSpPr>
            <a:spLocks noGrp="1"/>
          </p:cNvSpPr>
          <p:nvPr>
            <p:ph type="sldNum" sz="quarter" idx="11"/>
          </p:nvPr>
        </p:nvSpPr>
        <p:spPr/>
        <p:txBody>
          <a:bodyPr/>
          <a:lstStyle/>
          <a:p>
            <a:pPr>
              <a:defRPr/>
            </a:pPr>
            <a:r>
              <a:rPr lang="en-CA" dirty="0"/>
              <a:t>6-</a:t>
            </a:r>
            <a:fld id="{EFD4C4E6-C5BB-41FB-8108-C4713E176018}" type="slidenum">
              <a:rPr lang="en-CA" smtClean="0"/>
              <a:pPr>
                <a:defRPr/>
              </a:pPr>
              <a:t>2</a:t>
            </a:fld>
            <a:endParaRPr lang="en-CA" dirty="0"/>
          </a:p>
        </p:txBody>
      </p:sp>
      <p:sp>
        <p:nvSpPr>
          <p:cNvPr id="6" name="Footer Placeholder 5"/>
          <p:cNvSpPr>
            <a:spLocks noGrp="1"/>
          </p:cNvSpPr>
          <p:nvPr>
            <p:ph type="ftr" sz="quarter" idx="10"/>
          </p:nvPr>
        </p:nvSpPr>
        <p:spPr/>
        <p:txBody>
          <a:bodyPr/>
          <a:lstStyle/>
          <a:p>
            <a:pPr>
              <a:defRPr/>
            </a:pPr>
            <a:r>
              <a:rPr lang="en-CA"/>
              <a:t>Copyright © 2017 by Nelson Education Ltd.</a:t>
            </a:r>
            <a:endParaRPr lang="en-CA" dirty="0"/>
          </a:p>
        </p:txBody>
      </p:sp>
    </p:spTree>
    <p:extLst>
      <p:ext uri="{BB962C8B-B14F-4D97-AF65-F5344CB8AC3E}">
        <p14:creationId xmlns:p14="http://schemas.microsoft.com/office/powerpoint/2010/main" val="32088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dirty="0"/>
              <a:t>Technological Innovation and S-Curves </a:t>
            </a:r>
          </a:p>
        </p:txBody>
      </p:sp>
      <p:sp>
        <p:nvSpPr>
          <p:cNvPr id="3" name="Content Placeholder 2"/>
          <p:cNvSpPr>
            <a:spLocks noGrp="1"/>
          </p:cNvSpPr>
          <p:nvPr>
            <p:ph idx="1"/>
          </p:nvPr>
        </p:nvSpPr>
        <p:spPr/>
        <p:txBody>
          <a:bodyPr/>
          <a:lstStyle/>
          <a:p>
            <a:pPr marL="0" indent="0">
              <a:buNone/>
            </a:pPr>
            <a:endParaRPr lang="en-CA" b="1" dirty="0">
              <a:solidFill>
                <a:srgbClr val="E7155C"/>
              </a:solidFill>
              <a:latin typeface="Calibri"/>
              <a:cs typeface="Calibri"/>
            </a:endParaRPr>
          </a:p>
          <a:p>
            <a:pPr marL="0" indent="0">
              <a:buNone/>
            </a:pPr>
            <a:r>
              <a:rPr lang="en-CA" b="1" dirty="0">
                <a:solidFill>
                  <a:srgbClr val="E7155C"/>
                </a:solidFill>
                <a:latin typeface="Calibri"/>
                <a:cs typeface="Calibri"/>
              </a:rPr>
              <a:t>Technology cycle: </a:t>
            </a:r>
            <a:r>
              <a:rPr lang="en-CA" dirty="0">
                <a:latin typeface="Calibri"/>
                <a:cs typeface="Calibri"/>
              </a:rPr>
              <a:t>a cycle that begins with the “birth” of a new technology and ends when that technology reaches its limits and is replaced by a newer, better technology.</a:t>
            </a:r>
          </a:p>
          <a:p>
            <a:endParaRPr lang="en-CA" dirty="0"/>
          </a:p>
        </p:txBody>
      </p:sp>
      <p:sp>
        <p:nvSpPr>
          <p:cNvPr id="4" name="Footer Placeholder 3"/>
          <p:cNvSpPr>
            <a:spLocks noGrp="1"/>
          </p:cNvSpPr>
          <p:nvPr>
            <p:ph type="ftr" sz="quarter" idx="10"/>
          </p:nvPr>
        </p:nvSpPr>
        <p:spPr/>
        <p:txBody>
          <a:bodyPr/>
          <a:lstStyle/>
          <a:p>
            <a:pPr>
              <a:defRPr/>
            </a:pPr>
            <a:r>
              <a:rPr lang="sk-SK"/>
              <a:t>Copyright © 2017 by Nelson Education Ltd.</a:t>
            </a:r>
            <a:endParaRPr lang="en-US" dirty="0"/>
          </a:p>
        </p:txBody>
      </p:sp>
      <p:sp>
        <p:nvSpPr>
          <p:cNvPr id="5" name="Slide Number Placeholder 4"/>
          <p:cNvSpPr>
            <a:spLocks noGrp="1"/>
          </p:cNvSpPr>
          <p:nvPr>
            <p:ph type="sldNum" sz="quarter" idx="11"/>
          </p:nvPr>
        </p:nvSpPr>
        <p:spPr/>
        <p:txBody>
          <a:bodyPr/>
          <a:lstStyle/>
          <a:p>
            <a:pPr>
              <a:defRPr/>
            </a:pPr>
            <a:r>
              <a:rPr lang="en-US"/>
              <a:t>6-</a:t>
            </a:r>
            <a:fld id="{344EDDB1-A27E-8742-918E-2C6B9149F586}" type="slidenum">
              <a:rPr lang="en-US" smtClean="0"/>
              <a:pPr>
                <a:defRPr/>
              </a:pPr>
              <a:t>3</a:t>
            </a:fld>
            <a:endParaRPr lang="en-US" dirty="0"/>
          </a:p>
        </p:txBody>
      </p:sp>
    </p:spTree>
    <p:extLst>
      <p:ext uri="{BB962C8B-B14F-4D97-AF65-F5344CB8AC3E}">
        <p14:creationId xmlns:p14="http://schemas.microsoft.com/office/powerpoint/2010/main" val="425370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CA" sz="3600" dirty="0"/>
              <a:t>Technological  Innovation and S-Curves </a:t>
            </a:r>
          </a:p>
        </p:txBody>
      </p:sp>
      <p:sp>
        <p:nvSpPr>
          <p:cNvPr id="4" name="Footer Placeholder 3"/>
          <p:cNvSpPr>
            <a:spLocks noGrp="1"/>
          </p:cNvSpPr>
          <p:nvPr>
            <p:ph type="ftr" sz="quarter" idx="10"/>
          </p:nvPr>
        </p:nvSpPr>
        <p:spPr/>
        <p:txBody>
          <a:bodyPr/>
          <a:lstStyle/>
          <a:p>
            <a:pPr>
              <a:defRPr/>
            </a:pPr>
            <a:r>
              <a:rPr lang="sk-SK"/>
              <a:t>Copyright © 2017 by Nelson Education Ltd.</a:t>
            </a:r>
            <a:endParaRPr lang="en-US" dirty="0"/>
          </a:p>
        </p:txBody>
      </p:sp>
      <p:sp>
        <p:nvSpPr>
          <p:cNvPr id="5" name="Slide Number Placeholder 4"/>
          <p:cNvSpPr>
            <a:spLocks noGrp="1"/>
          </p:cNvSpPr>
          <p:nvPr>
            <p:ph type="sldNum" sz="quarter" idx="11"/>
          </p:nvPr>
        </p:nvSpPr>
        <p:spPr/>
        <p:txBody>
          <a:bodyPr/>
          <a:lstStyle/>
          <a:p>
            <a:pPr>
              <a:defRPr/>
            </a:pPr>
            <a:r>
              <a:rPr lang="en-US"/>
              <a:t>6-</a:t>
            </a:r>
            <a:fld id="{344EDDB1-A27E-8742-918E-2C6B9149F586}" type="slidenum">
              <a:rPr lang="en-US" smtClean="0"/>
              <a:pPr>
                <a:defRPr/>
              </a:pPr>
              <a:t>4</a:t>
            </a:fld>
            <a:endParaRPr lang="en-US" dirty="0"/>
          </a:p>
        </p:txBody>
      </p:sp>
      <p:pic>
        <p:nvPicPr>
          <p:cNvPr id="6" name="Picture 5"/>
          <p:cNvPicPr>
            <a:picLocks noChangeAspect="1"/>
          </p:cNvPicPr>
          <p:nvPr/>
        </p:nvPicPr>
        <p:blipFill>
          <a:blip r:embed="rId3"/>
          <a:stretch>
            <a:fillRect/>
          </a:stretch>
        </p:blipFill>
        <p:spPr>
          <a:xfrm>
            <a:off x="1613676" y="1052736"/>
            <a:ext cx="6221448" cy="5106622"/>
          </a:xfrm>
          <a:prstGeom prst="rect">
            <a:avLst/>
          </a:prstGeom>
        </p:spPr>
      </p:pic>
    </p:spTree>
    <p:extLst>
      <p:ext uri="{BB962C8B-B14F-4D97-AF65-F5344CB8AC3E}">
        <p14:creationId xmlns:p14="http://schemas.microsoft.com/office/powerpoint/2010/main" val="2808837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000000"/>
                </a:solidFill>
              </a:rPr>
              <a:t>Innovation Streams</a:t>
            </a:r>
          </a:p>
        </p:txBody>
      </p:sp>
      <p:sp>
        <p:nvSpPr>
          <p:cNvPr id="3" name="Content Placeholder 2"/>
          <p:cNvSpPr>
            <a:spLocks noGrp="1"/>
          </p:cNvSpPr>
          <p:nvPr>
            <p:ph sz="half" idx="1"/>
          </p:nvPr>
        </p:nvSpPr>
        <p:spPr>
          <a:xfrm>
            <a:off x="457200" y="1600200"/>
            <a:ext cx="4258816" cy="4525963"/>
          </a:xfrm>
        </p:spPr>
        <p:txBody>
          <a:bodyPr/>
          <a:lstStyle/>
          <a:p>
            <a:pPr marL="0" indent="0">
              <a:buNone/>
            </a:pPr>
            <a:endParaRPr lang="en-CA" sz="3200" dirty="0"/>
          </a:p>
          <a:p>
            <a:pPr marL="0" indent="0">
              <a:buNone/>
            </a:pPr>
            <a:r>
              <a:rPr lang="en-CA" sz="3200" b="1" dirty="0">
                <a:solidFill>
                  <a:srgbClr val="E7155C"/>
                </a:solidFill>
              </a:rPr>
              <a:t>Innovation streams: </a:t>
            </a:r>
            <a:r>
              <a:rPr lang="en-CA" sz="3200" dirty="0"/>
              <a:t>patterns of innovation over time that can create sustainable competitive advantage.</a:t>
            </a:r>
          </a:p>
        </p:txBody>
      </p:sp>
      <p:sp>
        <p:nvSpPr>
          <p:cNvPr id="12" name="Slide Number Placeholder 11"/>
          <p:cNvSpPr>
            <a:spLocks noGrp="1"/>
          </p:cNvSpPr>
          <p:nvPr>
            <p:ph type="sldNum" sz="quarter" idx="11"/>
          </p:nvPr>
        </p:nvSpPr>
        <p:spPr/>
        <p:txBody>
          <a:bodyPr/>
          <a:lstStyle/>
          <a:p>
            <a:pPr>
              <a:defRPr/>
            </a:pPr>
            <a:r>
              <a:rPr lang="en-US" dirty="0"/>
              <a:t>6-</a:t>
            </a:r>
            <a:fld id="{0942D38B-B5AA-4C4C-9A63-EDD4D50F857A}" type="slidenum">
              <a:rPr lang="en-US" smtClean="0"/>
              <a:pPr>
                <a:defRPr/>
              </a:pPr>
              <a:t>5</a:t>
            </a:fld>
            <a:endParaRPr lang="en-US" dirty="0"/>
          </a:p>
        </p:txBody>
      </p:sp>
      <p:pic>
        <p:nvPicPr>
          <p:cNvPr id="4" name="Picture 3"/>
          <p:cNvPicPr>
            <a:picLocks noChangeAspect="1"/>
          </p:cNvPicPr>
          <p:nvPr/>
        </p:nvPicPr>
        <p:blipFill>
          <a:blip r:embed="rId3"/>
          <a:stretch>
            <a:fillRect/>
          </a:stretch>
        </p:blipFill>
        <p:spPr>
          <a:xfrm>
            <a:off x="4535940" y="2204864"/>
            <a:ext cx="4176012" cy="2785454"/>
          </a:xfrm>
          <a:prstGeom prst="rect">
            <a:avLst/>
          </a:prstGeom>
        </p:spPr>
      </p:pic>
      <p:sp>
        <p:nvSpPr>
          <p:cNvPr id="6" name="Rectangle 5"/>
          <p:cNvSpPr/>
          <p:nvPr/>
        </p:nvSpPr>
        <p:spPr>
          <a:xfrm rot="16200000">
            <a:off x="8290453" y="4463075"/>
            <a:ext cx="941283" cy="169277"/>
          </a:xfrm>
          <a:prstGeom prst="rect">
            <a:avLst/>
          </a:prstGeom>
        </p:spPr>
        <p:txBody>
          <a:bodyPr wrap="none">
            <a:spAutoFit/>
          </a:bodyPr>
          <a:lstStyle/>
          <a:p>
            <a:r>
              <a:rPr lang="en-CA" sz="500" dirty="0">
                <a:latin typeface="Calibri"/>
                <a:cs typeface="Calibri"/>
              </a:rPr>
              <a:t>Elena Elisseeva/Shutterstock</a:t>
            </a:r>
          </a:p>
        </p:txBody>
      </p:sp>
      <p:sp>
        <p:nvSpPr>
          <p:cNvPr id="5" name="Footer Placeholder 4"/>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367692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D517789F-F968-D743-8B6C-9C387275D22F}" type="slidenum">
              <a:rPr lang="en-US" sz="1400">
                <a:solidFill>
                  <a:srgbClr val="FFFFFF"/>
                </a:solidFill>
              </a:rPr>
              <a:pPr/>
              <a:t>6</a:t>
            </a:fld>
            <a:endParaRPr lang="en-US" sz="1400" dirty="0">
              <a:solidFill>
                <a:srgbClr val="FFFFFF"/>
              </a:solidFill>
            </a:endParaRPr>
          </a:p>
        </p:txBody>
      </p:sp>
      <p:sp>
        <p:nvSpPr>
          <p:cNvPr id="7"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pic>
        <p:nvPicPr>
          <p:cNvPr id="4" name="Picture 3"/>
          <p:cNvPicPr>
            <a:picLocks noChangeAspect="1"/>
          </p:cNvPicPr>
          <p:nvPr/>
        </p:nvPicPr>
        <p:blipFill>
          <a:blip r:embed="rId3"/>
          <a:stretch>
            <a:fillRect/>
          </a:stretch>
        </p:blipFill>
        <p:spPr>
          <a:xfrm>
            <a:off x="2327279" y="260648"/>
            <a:ext cx="4794241" cy="6065109"/>
          </a:xfrm>
          <a:prstGeom prst="rect">
            <a:avLst/>
          </a:prstGeom>
        </p:spPr>
      </p:pic>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1738577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274638"/>
            <a:ext cx="8229600" cy="994122"/>
          </a:xfrm>
        </p:spPr>
        <p:txBody>
          <a:bodyPr/>
          <a:lstStyle/>
          <a:p>
            <a:pPr>
              <a:defRPr/>
            </a:pPr>
            <a:r>
              <a:rPr lang="en-CA" sz="3200" dirty="0">
                <a:ea typeface="+mj-ea"/>
              </a:rPr>
              <a:t>Managing Sources of Innovation</a:t>
            </a:r>
            <a:br>
              <a:rPr lang="en-CA" sz="3200" dirty="0">
                <a:ea typeface="+mj-ea"/>
              </a:rPr>
            </a:br>
            <a:r>
              <a:rPr lang="en-CA" sz="3200" dirty="0">
                <a:solidFill>
                  <a:srgbClr val="E7155C"/>
                </a:solidFill>
                <a:latin typeface="Calibri"/>
                <a:cs typeface="Calibri"/>
              </a:rPr>
              <a:t>Components of Creative Work Environments</a:t>
            </a:r>
            <a:endParaRPr lang="en-CA" sz="3200" dirty="0">
              <a:solidFill>
                <a:srgbClr val="E7155C"/>
              </a:solidFill>
              <a:ea typeface="+mj-ea"/>
            </a:endParaRPr>
          </a:p>
        </p:txBody>
      </p:sp>
      <p:sp>
        <p:nvSpPr>
          <p:cNvPr id="17411" name="Slide Number Placeholder 5"/>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626FEF2F-8EA0-6147-BA37-90E543E08A8A}" type="slidenum">
              <a:rPr lang="en-US" sz="1400">
                <a:solidFill>
                  <a:srgbClr val="FFFFFF"/>
                </a:solidFill>
              </a:rPr>
              <a:pPr/>
              <a:t>7</a:t>
            </a:fld>
            <a:endParaRPr lang="en-US" sz="1400" dirty="0">
              <a:solidFill>
                <a:srgbClr val="FFFFFF"/>
              </a:solidFill>
            </a:endParaRPr>
          </a:p>
        </p:txBody>
      </p:sp>
      <p:sp>
        <p:nvSpPr>
          <p:cNvPr id="10"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pic>
        <p:nvPicPr>
          <p:cNvPr id="4" name="Picture 3"/>
          <p:cNvPicPr>
            <a:picLocks noChangeAspect="1"/>
          </p:cNvPicPr>
          <p:nvPr/>
        </p:nvPicPr>
        <p:blipFill>
          <a:blip r:embed="rId3"/>
          <a:stretch>
            <a:fillRect/>
          </a:stretch>
        </p:blipFill>
        <p:spPr>
          <a:xfrm>
            <a:off x="1979712" y="1268760"/>
            <a:ext cx="5616624" cy="5125618"/>
          </a:xfrm>
          <a:prstGeom prst="rect">
            <a:avLst/>
          </a:prstGeom>
        </p:spPr>
      </p:pic>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67875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57200" y="274638"/>
            <a:ext cx="8229600" cy="994122"/>
          </a:xfrm>
        </p:spPr>
        <p:txBody>
          <a:bodyPr/>
          <a:lstStyle/>
          <a:p>
            <a:pPr>
              <a:defRPr/>
            </a:pPr>
            <a:r>
              <a:rPr lang="en-CA" sz="3200" dirty="0">
                <a:solidFill>
                  <a:srgbClr val="000000"/>
                </a:solidFill>
                <a:ea typeface="+mj-ea"/>
              </a:rPr>
              <a:t>Five Aspects of Experiential Approach to Innovation</a:t>
            </a:r>
          </a:p>
        </p:txBody>
      </p:sp>
      <p:sp>
        <p:nvSpPr>
          <p:cNvPr id="19460" name="Slide Number Placeholder 6"/>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33357EB4-44BD-A948-8382-112386365579}" type="slidenum">
              <a:rPr lang="en-US" sz="1400">
                <a:solidFill>
                  <a:srgbClr val="FFFFFF"/>
                </a:solidFill>
              </a:rPr>
              <a:pPr/>
              <a:t>8</a:t>
            </a:fld>
            <a:endParaRPr lang="en-US" sz="1400" dirty="0">
              <a:solidFill>
                <a:srgbClr val="FFFFFF"/>
              </a:solidFill>
            </a:endParaRPr>
          </a:p>
        </p:txBody>
      </p:sp>
      <p:sp>
        <p:nvSpPr>
          <p:cNvPr id="19462" name="Slide Number Placeholder 5"/>
          <p:cNvSpPr txBox="1">
            <a:spLocks/>
          </p:cNvSpPr>
          <p:nvPr/>
        </p:nvSpPr>
        <p:spPr bwMode="auto">
          <a:xfrm>
            <a:off x="8129588" y="5734050"/>
            <a:ext cx="6096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eaLnBrk="1" hangingPunct="1"/>
            <a:fld id="{91A82089-A996-3C4E-A052-391F147EE8BF}" type="slidenum">
              <a:rPr lang="en-US" sz="1200" b="1">
                <a:solidFill>
                  <a:schemeClr val="bg1"/>
                </a:solidFill>
              </a:rPr>
              <a:pPr algn="ctr" eaLnBrk="1" hangingPunct="1"/>
              <a:t>8</a:t>
            </a:fld>
            <a:endParaRPr lang="en-US" sz="1200" b="1" dirty="0">
              <a:solidFill>
                <a:schemeClr val="bg1"/>
              </a:solidFill>
            </a:endParaRPr>
          </a:p>
        </p:txBody>
      </p:sp>
      <p:sp>
        <p:nvSpPr>
          <p:cNvPr id="10"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6-</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pic>
        <p:nvPicPr>
          <p:cNvPr id="2" name="Picture 1"/>
          <p:cNvPicPr>
            <a:picLocks noChangeAspect="1"/>
          </p:cNvPicPr>
          <p:nvPr/>
        </p:nvPicPr>
        <p:blipFill>
          <a:blip r:embed="rId3"/>
          <a:stretch>
            <a:fillRect/>
          </a:stretch>
        </p:blipFill>
        <p:spPr>
          <a:xfrm>
            <a:off x="1547664" y="1318141"/>
            <a:ext cx="6264696" cy="5033277"/>
          </a:xfrm>
          <a:prstGeom prst="rect">
            <a:avLst/>
          </a:prstGeom>
        </p:spPr>
      </p:pic>
      <p:sp>
        <p:nvSpPr>
          <p:cNvPr id="3" name="Footer Placeholder 2"/>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290372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57200" y="274638"/>
            <a:ext cx="8229600" cy="1323294"/>
          </a:xfrm>
        </p:spPr>
        <p:txBody>
          <a:bodyPr>
            <a:noAutofit/>
          </a:bodyPr>
          <a:lstStyle/>
          <a:p>
            <a:pPr>
              <a:defRPr/>
            </a:pPr>
            <a:r>
              <a:rPr lang="en-US" sz="3600" dirty="0">
                <a:ea typeface="+mj-ea"/>
              </a:rPr>
              <a:t>Managing Innovation During </a:t>
            </a:r>
            <a:br>
              <a:rPr lang="en-US" sz="3600" dirty="0">
                <a:ea typeface="+mj-ea"/>
              </a:rPr>
            </a:br>
            <a:r>
              <a:rPr lang="en-US" sz="3600" dirty="0">
                <a:ea typeface="+mj-ea"/>
              </a:rPr>
              <a:t>Incremental Change</a:t>
            </a:r>
            <a:br>
              <a:rPr lang="en-US" sz="3600" dirty="0">
                <a:ea typeface="+mj-ea"/>
              </a:rPr>
            </a:br>
            <a:r>
              <a:rPr lang="en-CA" sz="3600" dirty="0">
                <a:ea typeface="+mj-ea"/>
              </a:rPr>
              <a:t>Compression Approach to Innovation</a:t>
            </a:r>
          </a:p>
        </p:txBody>
      </p:sp>
      <p:graphicFrame>
        <p:nvGraphicFramePr>
          <p:cNvPr id="20" name="Content Placeholder 20"/>
          <p:cNvGraphicFramePr>
            <a:graphicFrameLocks noGrp="1"/>
          </p:cNvGraphicFramePr>
          <p:nvPr>
            <p:ph idx="1"/>
            <p:extLst>
              <p:ext uri="{D42A27DB-BD31-4B8C-83A1-F6EECF244321}">
                <p14:modId xmlns:p14="http://schemas.microsoft.com/office/powerpoint/2010/main" val="4002994454"/>
              </p:ext>
            </p:extLst>
          </p:nvPr>
        </p:nvGraphicFramePr>
        <p:xfrm>
          <a:off x="460857" y="180181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6" name="Slide Number Placeholder 6"/>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B55A911B-06FB-054C-A9B5-3F4CE455E311}" type="slidenum">
              <a:rPr lang="en-US" sz="1400" smtClean="0">
                <a:solidFill>
                  <a:srgbClr val="FFFFFF"/>
                </a:solidFill>
              </a:rPr>
              <a:pPr/>
              <a:t>9</a:t>
            </a:fld>
            <a:endParaRPr lang="en-US" sz="1400" dirty="0">
              <a:solidFill>
                <a:srgbClr val="FFFFFF"/>
              </a:solidFill>
            </a:endParaRPr>
          </a:p>
        </p:txBody>
      </p:sp>
      <p:sp>
        <p:nvSpPr>
          <p:cNvPr id="21509" name="Slide Number Placeholder 3"/>
          <p:cNvSpPr txBox="1">
            <a:spLocks/>
          </p:cNvSpPr>
          <p:nvPr/>
        </p:nvSpPr>
        <p:spPr bwMode="auto">
          <a:xfrm>
            <a:off x="8129588" y="5734050"/>
            <a:ext cx="6096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eaLnBrk="1" hangingPunct="1"/>
            <a:fld id="{E660A961-7C3C-3A48-BF78-662A295BC9E0}" type="slidenum">
              <a:rPr lang="en-US" sz="1400" b="1">
                <a:solidFill>
                  <a:srgbClr val="FFFFFF"/>
                </a:solidFill>
              </a:rPr>
              <a:pPr algn="ctr" eaLnBrk="1" hangingPunct="1"/>
              <a:t>9</a:t>
            </a:fld>
            <a:endParaRPr lang="en-US" sz="1400" b="1" dirty="0">
              <a:solidFill>
                <a:srgbClr val="FFFFFF"/>
              </a:solidFill>
            </a:endParaRPr>
          </a:p>
        </p:txBody>
      </p:sp>
      <p:sp>
        <p:nvSpPr>
          <p:cNvPr id="10" name="Slide Number Placeholder 23"/>
          <p:cNvSpPr txBox="1">
            <a:spLocks/>
          </p:cNvSpPr>
          <p:nvPr/>
        </p:nvSpPr>
        <p:spPr bwMode="auto">
          <a:xfrm>
            <a:off x="6553200" y="6403068"/>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dirty="0">
                <a:latin typeface="Calibri" charset="0"/>
              </a:rPr>
              <a:t>6</a:t>
            </a:r>
            <a:r>
              <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rPr>
              <a:t>-</a:t>
            </a:r>
            <a:fld id="{344EDDB1-A27E-8742-918E-2C6B9149F586}" type="slidenum">
              <a:rPr kumimoji="0" lang="en-US" sz="1400" b="0" i="0" u="none" strike="noStrike" kern="1200" cap="none" spc="0" normalizeH="0" baseline="0" noProof="0" smtClean="0">
                <a:ln>
                  <a:noFill/>
                </a:ln>
                <a:solidFill>
                  <a:schemeClr val="tx1"/>
                </a:solidFill>
                <a:effectLst/>
                <a:uLnTx/>
                <a:uFillTx/>
                <a:latin typeface="Calibri" charset="0"/>
                <a:ea typeface="MS PGothic" charset="0"/>
                <a:cs typeface="MS PGothic" charset="0"/>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400" b="0" i="0" u="none" strike="noStrike" kern="1200" cap="none" spc="0" normalizeH="0" baseline="0" noProof="0" dirty="0">
              <a:ln>
                <a:noFill/>
              </a:ln>
              <a:solidFill>
                <a:schemeClr val="tx1"/>
              </a:solidFill>
              <a:effectLst/>
              <a:uLnTx/>
              <a:uFillTx/>
              <a:latin typeface="Calibri" charset="0"/>
              <a:ea typeface="MS PGothic" charset="0"/>
              <a:cs typeface="MS PGothic" charset="0"/>
            </a:endParaRPr>
          </a:p>
        </p:txBody>
      </p:sp>
      <p:sp>
        <p:nvSpPr>
          <p:cNvPr id="2" name="Footer Placeholder 1"/>
          <p:cNvSpPr>
            <a:spLocks noGrp="1"/>
          </p:cNvSpPr>
          <p:nvPr>
            <p:ph type="ftr" sz="quarter" idx="10"/>
          </p:nvPr>
        </p:nvSpPr>
        <p:spPr/>
        <p:txBody>
          <a:bodyPr/>
          <a:lstStyle/>
          <a:p>
            <a:pPr>
              <a:defRPr/>
            </a:pPr>
            <a:r>
              <a:rPr lang="sk-SK"/>
              <a:t>Copyright © 2017 by Nelson Education Ltd.</a:t>
            </a:r>
            <a:endParaRPr lang="en-US" dirty="0"/>
          </a:p>
        </p:txBody>
      </p:sp>
    </p:spTree>
    <p:extLst>
      <p:ext uri="{BB962C8B-B14F-4D97-AF65-F5344CB8AC3E}">
        <p14:creationId xmlns:p14="http://schemas.microsoft.com/office/powerpoint/2010/main" val="2070168202"/>
      </p:ext>
    </p:extLst>
  </p:cSld>
  <p:clrMapOvr>
    <a:masterClrMapping/>
  </p:clrMapOvr>
</p:sld>
</file>

<file path=ppt/theme/theme1.xml><?xml version="1.0" encoding="utf-8"?>
<a:theme xmlns:a="http://schemas.openxmlformats.org/drawingml/2006/main" name="1_Blank">
  <a:themeElements>
    <a:clrScheme name="MGMT 2ce">
      <a:dk1>
        <a:sysClr val="windowText" lastClr="000000"/>
      </a:dk1>
      <a:lt1>
        <a:sysClr val="window" lastClr="FFFFFF"/>
      </a:lt1>
      <a:dk2>
        <a:srgbClr val="464646"/>
      </a:dk2>
      <a:lt2>
        <a:srgbClr val="DEF5FA"/>
      </a:lt2>
      <a:accent1>
        <a:srgbClr val="0070C0"/>
      </a:accent1>
      <a:accent2>
        <a:srgbClr val="DA1F28"/>
      </a:accent2>
      <a:accent3>
        <a:srgbClr val="EB641B"/>
      </a:accent3>
      <a:accent4>
        <a:srgbClr val="307CD8"/>
      </a:accent4>
      <a:accent5>
        <a:srgbClr val="474B78"/>
      </a:accent5>
      <a:accent6>
        <a:srgbClr val="7D3C4A"/>
      </a:accent6>
      <a:hlink>
        <a:srgbClr val="0070C0"/>
      </a:hlink>
      <a:folHlink>
        <a:srgbClr val="44B9E8"/>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a:themeElements>
    <a:clrScheme name="MGMT 2ce">
      <a:dk1>
        <a:sysClr val="windowText" lastClr="000000"/>
      </a:dk1>
      <a:lt1>
        <a:sysClr val="window" lastClr="FFFFFF"/>
      </a:lt1>
      <a:dk2>
        <a:srgbClr val="464646"/>
      </a:dk2>
      <a:lt2>
        <a:srgbClr val="DEF5FA"/>
      </a:lt2>
      <a:accent1>
        <a:srgbClr val="0070C0"/>
      </a:accent1>
      <a:accent2>
        <a:srgbClr val="DA1F28"/>
      </a:accent2>
      <a:accent3>
        <a:srgbClr val="EB641B"/>
      </a:accent3>
      <a:accent4>
        <a:srgbClr val="307CD8"/>
      </a:accent4>
      <a:accent5>
        <a:srgbClr val="474B78"/>
      </a:accent5>
      <a:accent6>
        <a:srgbClr val="7D3C4A"/>
      </a:accent6>
      <a:hlink>
        <a:srgbClr val="0070C0"/>
      </a:hlink>
      <a:folHlink>
        <a:srgbClr val="44B9E8"/>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5001</TotalTime>
  <Words>3290</Words>
  <Application>Microsoft Office PowerPoint</Application>
  <PresentationFormat>On-screen Show (4:3)</PresentationFormat>
  <Paragraphs>220</Paragraphs>
  <Slides>17</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Helvetica</vt:lpstr>
      <vt:lpstr>1_Blank</vt:lpstr>
      <vt:lpstr>2_Blank</vt:lpstr>
      <vt:lpstr>PowerPoint Presentation</vt:lpstr>
      <vt:lpstr>Chapter 6</vt:lpstr>
      <vt:lpstr>Technological Innovation and S-Curves </vt:lpstr>
      <vt:lpstr>Technological  Innovation and S-Curves </vt:lpstr>
      <vt:lpstr>Innovation Streams</vt:lpstr>
      <vt:lpstr>PowerPoint Presentation</vt:lpstr>
      <vt:lpstr>Managing Sources of Innovation Components of Creative Work Environments</vt:lpstr>
      <vt:lpstr>Five Aspects of Experiential Approach to Innovation</vt:lpstr>
      <vt:lpstr>Managing Innovation During  Incremental Change Compression Approach to Innovation</vt:lpstr>
      <vt:lpstr>Managing Innovation </vt:lpstr>
      <vt:lpstr>PowerPoint Presentation</vt:lpstr>
      <vt:lpstr>PowerPoint Presentation</vt:lpstr>
      <vt:lpstr>Managing Resistance to Change Kurt Lewin’s Managing Change Model</vt:lpstr>
      <vt:lpstr>Errors Managers Make When Leading Change</vt:lpstr>
      <vt:lpstr>How to Create a Results-Driven  Change Program</vt:lpstr>
      <vt:lpstr>General Steps for Organizational Development Interventions</vt:lpstr>
      <vt:lpstr>Different Kinds of Organizational Development Interventions</vt:lpstr>
    </vt:vector>
  </TitlesOfParts>
  <Company>Deborah Baker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subject>Management</dc:subject>
  <dc:creator>Deborah Baker</dc:creator>
  <cp:lastModifiedBy>Ike Hall</cp:lastModifiedBy>
  <cp:revision>626</cp:revision>
  <cp:lastPrinted>2019-12-19T02:01:21Z</cp:lastPrinted>
  <dcterms:created xsi:type="dcterms:W3CDTF">2014-02-27T18:39:31Z</dcterms:created>
  <dcterms:modified xsi:type="dcterms:W3CDTF">2025-10-06T02:47:33Z</dcterms:modified>
</cp:coreProperties>
</file>